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Bitter Medium" panose="020B0604020202020204" charset="0"/>
      <p:regular r:id="rId18"/>
    </p:embeddedFont>
    <p:embeddedFont>
      <p:font typeface="Consolas" panose="020B0609020204030204" pitchFamily="49" charset="0"/>
      <p:regular r:id="rId19"/>
      <p:bold r:id="rId20"/>
      <p:italic r:id="rId21"/>
      <p:boldItalic r:id="rId22"/>
    </p:embeddedFont>
    <p:embeddedFont>
      <p:font typeface="Open Sans" panose="020B0606030504020204" pitchFamily="3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679A-5C0B-05DA-6622-1F11B6357EAA}"/>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5AD898A6-9C69-AE60-86BE-6844303763D9}"/>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4EA3F5-DC87-C389-471D-AB811B9BEFD8}"/>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B70852B4-AE5E-25CA-F93A-D599DE7B0A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2C963E-189B-A17F-E839-4246B6EDCB30}"/>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39468834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F748-6F52-9B1E-68A0-A0962ADB89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2A86D8-3743-0C96-B857-57560E3C9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AD0C05-0FBB-CBC0-0084-79991D2567E6}"/>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75FF0693-A8CC-F157-220A-EC8AD19CF4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EC2BA-0D53-4911-8FAD-6E7B212C9623}"/>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14724724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5FB764-3E61-95B4-10BE-B4142FD73B2F}"/>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F8F702-6FE4-002F-4EDE-640993DA5B73}"/>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CCC58C-F777-A27E-DF19-C87D9ED15F29}"/>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E86F0371-AC66-4697-F9ED-E2CE860D46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794CF6-828D-3AC0-022D-371B85083C27}"/>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16836408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394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51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838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49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816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453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6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634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5182-1A0C-FF1E-4C68-DFD4FDC5FD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DE61B-B36D-5335-C8C4-A9DB7A54EB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BD8611-2F54-B735-CE03-704585D04CA6}"/>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98B32C0E-A5AD-19EB-323E-4F117EF4F2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1B4C6D-A286-3CEB-2963-3A2F41402EFC}"/>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277592790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253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89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653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7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963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7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EF96-BCD4-A520-79C4-96506BAD828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9E981E-DBD6-4BAC-CD0D-9F90B9A9B15D}"/>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C48A9-1CD2-5270-0DDD-54832736786C}"/>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8BEAB3B0-262B-CDDF-C768-C7EB1CAC84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37801-F7F7-2DA8-33AE-DB48E0677F95}"/>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8610579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24EE-B393-FB03-DD53-5D2F4057EB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23C8DB-03D8-E506-B8EB-3DADDAD2D33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9E071C-2D02-A8D4-F488-D866D84D06D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2084D3-F30F-E111-D567-B9FFB00B5761}"/>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6" name="Footer Placeholder 5">
            <a:extLst>
              <a:ext uri="{FF2B5EF4-FFF2-40B4-BE49-F238E27FC236}">
                <a16:creationId xmlns:a16="http://schemas.microsoft.com/office/drawing/2014/main" id="{CAF07142-D07B-4CB0-D1F0-E3207C2C80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9360B5-F84F-727A-DA43-615ABA105B84}"/>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29003760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B4B-AE95-7E99-46DC-B59ED75B59FB}"/>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D36647-6120-D406-F4DA-B22227F664F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DC2E966-1EFA-6B30-E751-308FE86C327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4C9034-C944-53FD-3FD7-2630E4C2195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9D871096-5A0A-7BF4-257F-5ACA64C0248F}"/>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D7F1C0-BD00-5695-EC76-B418A78CD785}"/>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8" name="Footer Placeholder 7">
            <a:extLst>
              <a:ext uri="{FF2B5EF4-FFF2-40B4-BE49-F238E27FC236}">
                <a16:creationId xmlns:a16="http://schemas.microsoft.com/office/drawing/2014/main" id="{263F864D-465D-6DD6-7FFA-1A32F25B03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185D50-97BA-33EC-CDA1-6477E27D3C91}"/>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17994878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0455-3051-F588-624A-9D42A5A283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74A461-D2C1-9A7E-73E1-405CD77FA51E}"/>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4" name="Footer Placeholder 3">
            <a:extLst>
              <a:ext uri="{FF2B5EF4-FFF2-40B4-BE49-F238E27FC236}">
                <a16:creationId xmlns:a16="http://schemas.microsoft.com/office/drawing/2014/main" id="{27B070E8-0346-E80B-DFA9-F6090ADE8E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B71B4C-85EB-22C5-56BD-AF9ECEA19E9A}"/>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6048001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DFEBF-8B32-3E69-A197-A816D19B3A16}"/>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3" name="Footer Placeholder 2">
            <a:extLst>
              <a:ext uri="{FF2B5EF4-FFF2-40B4-BE49-F238E27FC236}">
                <a16:creationId xmlns:a16="http://schemas.microsoft.com/office/drawing/2014/main" id="{D6F948C8-B993-E3F8-5826-820D17EB88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87ED2D-6B3B-8BE2-3578-505A449B58AA}"/>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248982099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6D0B-09D1-17A3-91EE-BDF316EC0D6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0D8E49-8F57-2903-ED6C-82385F14FAD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E9AC02-D7BC-A3B0-8A3E-154E2BCE697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000E83D-A03B-8752-8F37-E94A083100BF}"/>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6" name="Footer Placeholder 5">
            <a:extLst>
              <a:ext uri="{FF2B5EF4-FFF2-40B4-BE49-F238E27FC236}">
                <a16:creationId xmlns:a16="http://schemas.microsoft.com/office/drawing/2014/main" id="{65461753-09B3-1B56-A77E-826C5F695F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C48BF9-527B-1DC9-DCBC-0635837C72BB}"/>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11293512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E5866-25BB-4C81-F1E1-EBE9AACF749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9B7C8C-B2E4-AEA1-2A60-EF0F5E9230A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B142FEDA-3504-976B-DD1A-31776BB7E1A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8C71EE3-870E-CA1B-B8E7-1A00DB5D01CB}"/>
              </a:ext>
            </a:extLst>
          </p:cNvPr>
          <p:cNvSpPr>
            <a:spLocks noGrp="1"/>
          </p:cNvSpPr>
          <p:nvPr>
            <p:ph type="dt" sz="half" idx="10"/>
          </p:nvPr>
        </p:nvSpPr>
        <p:spPr/>
        <p:txBody>
          <a:bodyPr/>
          <a:lstStyle/>
          <a:p>
            <a:fld id="{6265070E-1281-4DF4-9D17-D03E8DBA0746}" type="datetimeFigureOut">
              <a:rPr lang="en-IN" smtClean="0"/>
              <a:t>09-02-2025</a:t>
            </a:fld>
            <a:endParaRPr lang="en-IN"/>
          </a:p>
        </p:txBody>
      </p:sp>
      <p:sp>
        <p:nvSpPr>
          <p:cNvPr id="6" name="Footer Placeholder 5">
            <a:extLst>
              <a:ext uri="{FF2B5EF4-FFF2-40B4-BE49-F238E27FC236}">
                <a16:creationId xmlns:a16="http://schemas.microsoft.com/office/drawing/2014/main" id="{A2D6F14D-CAF1-7F96-5475-FC20950FB2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34EC5C-DEF4-24B4-3CF7-620FE966DEC8}"/>
              </a:ext>
            </a:extLst>
          </p:cNvPr>
          <p:cNvSpPr>
            <a:spLocks noGrp="1"/>
          </p:cNvSpPr>
          <p:nvPr>
            <p:ph type="sldNum" sz="quarter" idx="12"/>
          </p:nvPr>
        </p:nvSpPr>
        <p:spPr/>
        <p:txBody>
          <a:bodyPr/>
          <a:lstStyle/>
          <a:p>
            <a:fld id="{E180B12C-08F9-4682-AB46-06342D20437A}" type="slidenum">
              <a:rPr lang="en-IN" smtClean="0"/>
              <a:t>‹#›</a:t>
            </a:fld>
            <a:endParaRPr lang="en-IN"/>
          </a:p>
        </p:txBody>
      </p:sp>
    </p:spTree>
    <p:extLst>
      <p:ext uri="{BB962C8B-B14F-4D97-AF65-F5344CB8AC3E}">
        <p14:creationId xmlns:p14="http://schemas.microsoft.com/office/powerpoint/2010/main" val="23810525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4657F-F4E1-1E29-DFD5-15FD14FF049C}"/>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A899EB-E303-7057-4CD3-92DB988B7EED}"/>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CB55A2-F2E4-1259-0856-D98D581F5C9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6265070E-1281-4DF4-9D17-D03E8DBA0746}" type="datetimeFigureOut">
              <a:rPr lang="en-IN" smtClean="0"/>
              <a:t>09-02-2025</a:t>
            </a:fld>
            <a:endParaRPr lang="en-IN"/>
          </a:p>
        </p:txBody>
      </p:sp>
      <p:sp>
        <p:nvSpPr>
          <p:cNvPr id="5" name="Footer Placeholder 4">
            <a:extLst>
              <a:ext uri="{FF2B5EF4-FFF2-40B4-BE49-F238E27FC236}">
                <a16:creationId xmlns:a16="http://schemas.microsoft.com/office/drawing/2014/main" id="{D91EB2E9-264C-2C4F-0DED-9EEC31724A62}"/>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B5327C2-B16E-DEF2-A8F8-594CE8790EB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E180B12C-08F9-4682-AB46-06342D20437A}" type="slidenum">
              <a:rPr lang="en-IN" smtClean="0"/>
              <a:t>‹#›</a:t>
            </a:fld>
            <a:endParaRPr lang="en-IN"/>
          </a:p>
        </p:txBody>
      </p:sp>
    </p:spTree>
    <p:extLst>
      <p:ext uri="{BB962C8B-B14F-4D97-AF65-F5344CB8AC3E}">
        <p14:creationId xmlns:p14="http://schemas.microsoft.com/office/powerpoint/2010/main" val="12134811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SkillHive Learning Nexus-Transforming Skills into Mastery</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SkillHive is a revolutionary e-learning platform. It's designed to transform education. It offers innovative and accessible online learning experiences. It empowers learners and instructors alike.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543" y="733306"/>
            <a:ext cx="7696914" cy="1292066"/>
          </a:xfrm>
          <a:prstGeom prst="rect">
            <a:avLst/>
          </a:prstGeom>
          <a:noFill/>
          <a:ln/>
        </p:spPr>
        <p:txBody>
          <a:bodyPr wrap="square" lIns="0" tIns="0" rIns="0" bIns="0" rtlCol="0" anchor="t"/>
          <a:lstStyle/>
          <a:p>
            <a:pPr marL="0" indent="0">
              <a:lnSpc>
                <a:spcPts val="5050"/>
              </a:lnSpc>
              <a:buNone/>
            </a:pPr>
            <a:r>
              <a:rPr lang="en-US" sz="4050" kern="0" spc="-122" dirty="0">
                <a:solidFill>
                  <a:srgbClr val="2C3F42"/>
                </a:solidFill>
                <a:latin typeface="Bitter Medium" pitchFamily="34" charset="0"/>
                <a:ea typeface="Bitter Medium" pitchFamily="34" charset="-122"/>
                <a:cs typeface="Bitter Medium" pitchFamily="34" charset="-120"/>
              </a:rPr>
              <a:t>Module 5: Assessment Management</a:t>
            </a:r>
            <a:endParaRPr lang="en-US" sz="4050" dirty="0"/>
          </a:p>
        </p:txBody>
      </p:sp>
      <p:sp>
        <p:nvSpPr>
          <p:cNvPr id="4" name="Shape 1"/>
          <p:cNvSpPr/>
          <p:nvPr/>
        </p:nvSpPr>
        <p:spPr>
          <a:xfrm>
            <a:off x="723543" y="2567940"/>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5" name="Text 2"/>
          <p:cNvSpPr/>
          <p:nvPr/>
        </p:nvSpPr>
        <p:spPr>
          <a:xfrm>
            <a:off x="896302" y="2645450"/>
            <a:ext cx="11942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6" name="Text 3"/>
          <p:cNvSpPr/>
          <p:nvPr/>
        </p:nvSpPr>
        <p:spPr>
          <a:xfrm>
            <a:off x="1395293" y="2567940"/>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Overview</a:t>
            </a:r>
            <a:endParaRPr lang="en-US" sz="2000" dirty="0"/>
          </a:p>
        </p:txBody>
      </p:sp>
      <p:sp>
        <p:nvSpPr>
          <p:cNvPr id="7" name="Text 4"/>
          <p:cNvSpPr/>
          <p:nvPr/>
        </p:nvSpPr>
        <p:spPr>
          <a:xfrm>
            <a:off x="1395293" y="3014782"/>
            <a:ext cx="7025164" cy="661273"/>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This module enables instructors to create, schedule, and manage assessments for candidates.</a:t>
            </a:r>
            <a:endParaRPr lang="en-US" sz="1600" dirty="0"/>
          </a:p>
        </p:txBody>
      </p:sp>
      <p:sp>
        <p:nvSpPr>
          <p:cNvPr id="8" name="Shape 5"/>
          <p:cNvSpPr/>
          <p:nvPr/>
        </p:nvSpPr>
        <p:spPr>
          <a:xfrm>
            <a:off x="723543" y="4115276"/>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9" name="Text 6"/>
          <p:cNvSpPr/>
          <p:nvPr/>
        </p:nvSpPr>
        <p:spPr>
          <a:xfrm>
            <a:off x="875348" y="4192786"/>
            <a:ext cx="16133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0" name="Text 7"/>
          <p:cNvSpPr/>
          <p:nvPr/>
        </p:nvSpPr>
        <p:spPr>
          <a:xfrm>
            <a:off x="1395293" y="4115276"/>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Key Features</a:t>
            </a:r>
            <a:endParaRPr lang="en-US" sz="2000" dirty="0"/>
          </a:p>
        </p:txBody>
      </p:sp>
      <p:sp>
        <p:nvSpPr>
          <p:cNvPr id="11" name="Text 8"/>
          <p:cNvSpPr/>
          <p:nvPr/>
        </p:nvSpPr>
        <p:spPr>
          <a:xfrm>
            <a:off x="1395293" y="4562118"/>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MCQ Creation &amp; Management: Instructors can create, update, and delete questions.</a:t>
            </a:r>
            <a:endParaRPr lang="en-US" sz="1600" dirty="0"/>
          </a:p>
        </p:txBody>
      </p:sp>
      <p:sp>
        <p:nvSpPr>
          <p:cNvPr id="12" name="Text 9"/>
          <p:cNvSpPr/>
          <p:nvPr/>
        </p:nvSpPr>
        <p:spPr>
          <a:xfrm>
            <a:off x="1395293" y="5295662"/>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 Assessment Scheduling: Admins &amp; instructors set assessment dates. </a:t>
            </a:r>
            <a:endParaRPr lang="en-US" sz="1600" dirty="0"/>
          </a:p>
        </p:txBody>
      </p:sp>
      <p:sp>
        <p:nvSpPr>
          <p:cNvPr id="13" name="Text 10"/>
          <p:cNvSpPr/>
          <p:nvPr/>
        </p:nvSpPr>
        <p:spPr>
          <a:xfrm>
            <a:off x="1395293" y="5698569"/>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Assessment Attempt &amp; Submission: Candidates can attempt and submit assessments. </a:t>
            </a:r>
            <a:endParaRPr lang="en-US" sz="1600" dirty="0"/>
          </a:p>
        </p:txBody>
      </p:sp>
      <p:sp>
        <p:nvSpPr>
          <p:cNvPr id="14" name="Text 11"/>
          <p:cNvSpPr/>
          <p:nvPr/>
        </p:nvSpPr>
        <p:spPr>
          <a:xfrm>
            <a:off x="1395293" y="6432113"/>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Score Evaluation &amp; Answer Key: Immediate score display and post-assessment review. </a:t>
            </a:r>
            <a:endParaRPr lang="en-US" sz="1600" dirty="0"/>
          </a:p>
        </p:txBody>
      </p:sp>
      <p:sp>
        <p:nvSpPr>
          <p:cNvPr id="15" name="Text 12"/>
          <p:cNvSpPr/>
          <p:nvPr/>
        </p:nvSpPr>
        <p:spPr>
          <a:xfrm>
            <a:off x="1395293" y="7165657"/>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Time Management: Timer functionality for assessments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95419" y="390406"/>
            <a:ext cx="3956090" cy="442317"/>
          </a:xfrm>
          <a:prstGeom prst="rect">
            <a:avLst/>
          </a:prstGeom>
          <a:noFill/>
          <a:ln/>
        </p:spPr>
        <p:txBody>
          <a:bodyPr wrap="none" lIns="0" tIns="0" rIns="0" bIns="0" rtlCol="0" anchor="t"/>
          <a:lstStyle/>
          <a:p>
            <a:pPr marL="0" indent="0">
              <a:lnSpc>
                <a:spcPts val="3450"/>
              </a:lnSpc>
              <a:buNone/>
            </a:pPr>
            <a:r>
              <a:rPr lang="en-US" sz="2750" kern="0" spc="-84" dirty="0">
                <a:solidFill>
                  <a:srgbClr val="2C3F42"/>
                </a:solidFill>
                <a:latin typeface="Bitter Medium" pitchFamily="34" charset="0"/>
                <a:ea typeface="Bitter Medium" pitchFamily="34" charset="-122"/>
                <a:cs typeface="Bitter Medium" pitchFamily="34" charset="-120"/>
              </a:rPr>
              <a:t>Challenges And Solutions</a:t>
            </a:r>
            <a:endParaRPr lang="en-US" sz="2750" dirty="0"/>
          </a:p>
        </p:txBody>
      </p:sp>
      <p:pic>
        <p:nvPicPr>
          <p:cNvPr id="4" name="Image 1" descr="preencoded.png"/>
          <p:cNvPicPr>
            <a:picLocks noChangeAspect="1"/>
          </p:cNvPicPr>
          <p:nvPr/>
        </p:nvPicPr>
        <p:blipFill>
          <a:blip r:embed="rId4"/>
          <a:stretch>
            <a:fillRect/>
          </a:stretch>
        </p:blipFill>
        <p:spPr>
          <a:xfrm>
            <a:off x="495419" y="1045012"/>
            <a:ext cx="707708" cy="849273"/>
          </a:xfrm>
          <a:prstGeom prst="rect">
            <a:avLst/>
          </a:prstGeom>
        </p:spPr>
      </p:pic>
      <p:sp>
        <p:nvSpPr>
          <p:cNvPr id="5" name="Text 1"/>
          <p:cNvSpPr/>
          <p:nvPr/>
        </p:nvSpPr>
        <p:spPr>
          <a:xfrm>
            <a:off x="1415415" y="1186458"/>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Seamless Course Progress Tracking</a:t>
            </a:r>
            <a:endParaRPr lang="en-US" sz="1100" dirty="0"/>
          </a:p>
        </p:txBody>
      </p:sp>
      <p:sp>
        <p:nvSpPr>
          <p:cNvPr id="6" name="Text 2"/>
          <p:cNvSpPr/>
          <p:nvPr/>
        </p:nvSpPr>
        <p:spPr>
          <a:xfrm>
            <a:off x="1415415" y="1497806"/>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Fixed UI glitches using RxJS for real-time updates.</a:t>
            </a:r>
            <a:endParaRPr lang="en-US" sz="1100" dirty="0"/>
          </a:p>
        </p:txBody>
      </p:sp>
      <p:pic>
        <p:nvPicPr>
          <p:cNvPr id="7" name="Image 2" descr="preencoded.png"/>
          <p:cNvPicPr>
            <a:picLocks noChangeAspect="1"/>
          </p:cNvPicPr>
          <p:nvPr/>
        </p:nvPicPr>
        <p:blipFill>
          <a:blip r:embed="rId5"/>
          <a:stretch>
            <a:fillRect/>
          </a:stretch>
        </p:blipFill>
        <p:spPr>
          <a:xfrm>
            <a:off x="495419" y="1894284"/>
            <a:ext cx="707708" cy="849273"/>
          </a:xfrm>
          <a:prstGeom prst="rect">
            <a:avLst/>
          </a:prstGeom>
        </p:spPr>
      </p:pic>
      <p:sp>
        <p:nvSpPr>
          <p:cNvPr id="8" name="Text 3"/>
          <p:cNvSpPr/>
          <p:nvPr/>
        </p:nvSpPr>
        <p:spPr>
          <a:xfrm>
            <a:off x="1415415" y="2035731"/>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Optimized Data Handling</a:t>
            </a:r>
            <a:endParaRPr lang="en-US" sz="1100" dirty="0"/>
          </a:p>
        </p:txBody>
      </p:sp>
      <p:sp>
        <p:nvSpPr>
          <p:cNvPr id="9" name="Text 4"/>
          <p:cNvSpPr/>
          <p:nvPr/>
        </p:nvSpPr>
        <p:spPr>
          <a:xfrm>
            <a:off x="1415415" y="2347079"/>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Enhanced storage &amp; filtering with Cloudinary and db.json.</a:t>
            </a:r>
            <a:endParaRPr lang="en-US" sz="1100" dirty="0"/>
          </a:p>
        </p:txBody>
      </p:sp>
      <p:pic>
        <p:nvPicPr>
          <p:cNvPr id="10" name="Image 3" descr="preencoded.png"/>
          <p:cNvPicPr>
            <a:picLocks noChangeAspect="1"/>
          </p:cNvPicPr>
          <p:nvPr/>
        </p:nvPicPr>
        <p:blipFill>
          <a:blip r:embed="rId6"/>
          <a:stretch>
            <a:fillRect/>
          </a:stretch>
        </p:blipFill>
        <p:spPr>
          <a:xfrm>
            <a:off x="495419" y="2743557"/>
            <a:ext cx="707708" cy="849273"/>
          </a:xfrm>
          <a:prstGeom prst="rect">
            <a:avLst/>
          </a:prstGeom>
        </p:spPr>
      </p:pic>
      <p:sp>
        <p:nvSpPr>
          <p:cNvPr id="11" name="Text 5"/>
          <p:cNvSpPr/>
          <p:nvPr/>
        </p:nvSpPr>
        <p:spPr>
          <a:xfrm>
            <a:off x="1415415" y="2885003"/>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Automated Assessments</a:t>
            </a:r>
            <a:endParaRPr lang="en-US" sz="1100" dirty="0"/>
          </a:p>
        </p:txBody>
      </p:sp>
      <p:sp>
        <p:nvSpPr>
          <p:cNvPr id="12" name="Text 6"/>
          <p:cNvSpPr/>
          <p:nvPr/>
        </p:nvSpPr>
        <p:spPr>
          <a:xfrm>
            <a:off x="1415415" y="3196352"/>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Added countdown timers &amp; auto-submission to scheduled tests.</a:t>
            </a:r>
            <a:endParaRPr lang="en-US" sz="1100" dirty="0"/>
          </a:p>
        </p:txBody>
      </p:sp>
      <p:pic>
        <p:nvPicPr>
          <p:cNvPr id="13" name="Image 4" descr="preencoded.png"/>
          <p:cNvPicPr>
            <a:picLocks noChangeAspect="1"/>
          </p:cNvPicPr>
          <p:nvPr/>
        </p:nvPicPr>
        <p:blipFill>
          <a:blip r:embed="rId7"/>
          <a:stretch>
            <a:fillRect/>
          </a:stretch>
        </p:blipFill>
        <p:spPr>
          <a:xfrm>
            <a:off x="495419" y="3592830"/>
            <a:ext cx="707708" cy="849273"/>
          </a:xfrm>
          <a:prstGeom prst="rect">
            <a:avLst/>
          </a:prstGeom>
        </p:spPr>
      </p:pic>
      <p:sp>
        <p:nvSpPr>
          <p:cNvPr id="14" name="Text 7"/>
          <p:cNvSpPr/>
          <p:nvPr/>
        </p:nvSpPr>
        <p:spPr>
          <a:xfrm>
            <a:off x="1415415" y="3734276"/>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Attempt Restrictions</a:t>
            </a:r>
            <a:endParaRPr lang="en-US" sz="1100" dirty="0"/>
          </a:p>
        </p:txBody>
      </p:sp>
      <p:sp>
        <p:nvSpPr>
          <p:cNvPr id="15" name="Text 8"/>
          <p:cNvSpPr/>
          <p:nvPr/>
        </p:nvSpPr>
        <p:spPr>
          <a:xfrm>
            <a:off x="1415415" y="4045625"/>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Stored completion status to prevent multiple retakes.</a:t>
            </a:r>
            <a:endParaRPr lang="en-US" sz="1100" dirty="0"/>
          </a:p>
        </p:txBody>
      </p:sp>
      <p:pic>
        <p:nvPicPr>
          <p:cNvPr id="16" name="Image 5" descr="preencoded.png"/>
          <p:cNvPicPr>
            <a:picLocks noChangeAspect="1"/>
          </p:cNvPicPr>
          <p:nvPr/>
        </p:nvPicPr>
        <p:blipFill>
          <a:blip r:embed="rId8"/>
          <a:stretch>
            <a:fillRect/>
          </a:stretch>
        </p:blipFill>
        <p:spPr>
          <a:xfrm>
            <a:off x="495419" y="4442103"/>
            <a:ext cx="707708" cy="849273"/>
          </a:xfrm>
          <a:prstGeom prst="rect">
            <a:avLst/>
          </a:prstGeom>
        </p:spPr>
      </p:pic>
      <p:sp>
        <p:nvSpPr>
          <p:cNvPr id="17" name="Text 9"/>
          <p:cNvSpPr/>
          <p:nvPr/>
        </p:nvSpPr>
        <p:spPr>
          <a:xfrm>
            <a:off x="1415415" y="4583549"/>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Instant Performance Reports</a:t>
            </a:r>
            <a:endParaRPr lang="en-US" sz="1100" dirty="0"/>
          </a:p>
        </p:txBody>
      </p:sp>
      <p:sp>
        <p:nvSpPr>
          <p:cNvPr id="18" name="Text 10"/>
          <p:cNvSpPr/>
          <p:nvPr/>
        </p:nvSpPr>
        <p:spPr>
          <a:xfrm>
            <a:off x="1415415" y="4894897"/>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Backend computes scores &amp; provides real-time feedback.</a:t>
            </a:r>
            <a:endParaRPr lang="en-US" sz="1100" dirty="0"/>
          </a:p>
        </p:txBody>
      </p:sp>
      <p:pic>
        <p:nvPicPr>
          <p:cNvPr id="19" name="Image 6" descr="preencoded.png"/>
          <p:cNvPicPr>
            <a:picLocks noChangeAspect="1"/>
          </p:cNvPicPr>
          <p:nvPr/>
        </p:nvPicPr>
        <p:blipFill>
          <a:blip r:embed="rId9"/>
          <a:stretch>
            <a:fillRect/>
          </a:stretch>
        </p:blipFill>
        <p:spPr>
          <a:xfrm>
            <a:off x="495419" y="5291376"/>
            <a:ext cx="707708" cy="849273"/>
          </a:xfrm>
          <a:prstGeom prst="rect">
            <a:avLst/>
          </a:prstGeom>
        </p:spPr>
      </p:pic>
      <p:sp>
        <p:nvSpPr>
          <p:cNvPr id="20" name="Text 11"/>
          <p:cNvSpPr/>
          <p:nvPr/>
        </p:nvSpPr>
        <p:spPr>
          <a:xfrm>
            <a:off x="1415415" y="5432822"/>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Efficient Candidate-Instructor Communication</a:t>
            </a:r>
            <a:endParaRPr lang="en-US" sz="1100" dirty="0"/>
          </a:p>
        </p:txBody>
      </p:sp>
      <p:sp>
        <p:nvSpPr>
          <p:cNvPr id="21" name="Text 12"/>
          <p:cNvSpPr/>
          <p:nvPr/>
        </p:nvSpPr>
        <p:spPr>
          <a:xfrm>
            <a:off x="1415415" y="5744170"/>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Integrated a helpdesk for quick issue resolution.</a:t>
            </a:r>
            <a:endParaRPr lang="en-US" sz="1100" dirty="0"/>
          </a:p>
        </p:txBody>
      </p:sp>
      <p:pic>
        <p:nvPicPr>
          <p:cNvPr id="22" name="Image 7" descr="preencoded.png"/>
          <p:cNvPicPr>
            <a:picLocks noChangeAspect="1"/>
          </p:cNvPicPr>
          <p:nvPr/>
        </p:nvPicPr>
        <p:blipFill>
          <a:blip r:embed="rId10"/>
          <a:stretch>
            <a:fillRect/>
          </a:stretch>
        </p:blipFill>
        <p:spPr>
          <a:xfrm>
            <a:off x="495419" y="6140648"/>
            <a:ext cx="707708" cy="849273"/>
          </a:xfrm>
          <a:prstGeom prst="rect">
            <a:avLst/>
          </a:prstGeom>
        </p:spPr>
      </p:pic>
      <p:sp>
        <p:nvSpPr>
          <p:cNvPr id="23" name="Text 13"/>
          <p:cNvSpPr/>
          <p:nvPr/>
        </p:nvSpPr>
        <p:spPr>
          <a:xfrm>
            <a:off x="1415415" y="6282095"/>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Smart Applicant Tracking</a:t>
            </a:r>
            <a:endParaRPr lang="en-US" sz="1100" dirty="0"/>
          </a:p>
        </p:txBody>
      </p:sp>
      <p:sp>
        <p:nvSpPr>
          <p:cNvPr id="24" name="Text 14"/>
          <p:cNvSpPr/>
          <p:nvPr/>
        </p:nvSpPr>
        <p:spPr>
          <a:xfrm>
            <a:off x="1415415" y="6593443"/>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Streamlined submissions, evaluations, sorting, and search.</a:t>
            </a:r>
            <a:endParaRPr lang="en-US" sz="1100" dirty="0"/>
          </a:p>
        </p:txBody>
      </p:sp>
      <p:pic>
        <p:nvPicPr>
          <p:cNvPr id="25" name="Image 8" descr="preencoded.png"/>
          <p:cNvPicPr>
            <a:picLocks noChangeAspect="1"/>
          </p:cNvPicPr>
          <p:nvPr/>
        </p:nvPicPr>
        <p:blipFill>
          <a:blip r:embed="rId11"/>
          <a:stretch>
            <a:fillRect/>
          </a:stretch>
        </p:blipFill>
        <p:spPr>
          <a:xfrm>
            <a:off x="495419" y="6989921"/>
            <a:ext cx="707708" cy="849273"/>
          </a:xfrm>
          <a:prstGeom prst="rect">
            <a:avLst/>
          </a:prstGeom>
        </p:spPr>
      </p:pic>
      <p:sp>
        <p:nvSpPr>
          <p:cNvPr id="26" name="Text 15"/>
          <p:cNvSpPr/>
          <p:nvPr/>
        </p:nvSpPr>
        <p:spPr>
          <a:xfrm>
            <a:off x="1415415" y="7131368"/>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highlight>
                  <a:srgbClr val="FCE2CF"/>
                </a:highlight>
                <a:latin typeface="Consolas" pitchFamily="34" charset="0"/>
                <a:ea typeface="Consolas" pitchFamily="34" charset="-122"/>
                <a:cs typeface="Consolas" pitchFamily="34" charset="-120"/>
              </a:rPr>
              <a:t>Enhanced Certification Process</a:t>
            </a:r>
            <a:endParaRPr lang="en-US" sz="1100" dirty="0"/>
          </a:p>
        </p:txBody>
      </p:sp>
      <p:sp>
        <p:nvSpPr>
          <p:cNvPr id="27" name="Text 16"/>
          <p:cNvSpPr/>
          <p:nvPr/>
        </p:nvSpPr>
        <p:spPr>
          <a:xfrm>
            <a:off x="1415415" y="7442716"/>
            <a:ext cx="7233166" cy="226457"/>
          </a:xfrm>
          <a:prstGeom prst="rect">
            <a:avLst/>
          </a:prstGeom>
          <a:noFill/>
          <a:ln/>
        </p:spPr>
        <p:txBody>
          <a:bodyPr wrap="none" lIns="0" tIns="0" rIns="0" bIns="0" rtlCol="0" anchor="t"/>
          <a:lstStyle/>
          <a:p>
            <a:pPr marL="0" indent="0" algn="l">
              <a:lnSpc>
                <a:spcPts val="1750"/>
              </a:lnSpc>
              <a:buNone/>
            </a:pPr>
            <a:r>
              <a:rPr lang="en-US" sz="1100" kern="0" spc="-22" dirty="0">
                <a:solidFill>
                  <a:srgbClr val="2B2E3C"/>
                </a:solidFill>
                <a:latin typeface="Open Sans" pitchFamily="34" charset="0"/>
                <a:ea typeface="Open Sans" pitchFamily="34" charset="-122"/>
                <a:cs typeface="Open Sans" pitchFamily="34" charset="-120"/>
              </a:rPr>
              <a:t>Ensured accurate name retrieval &amp; proper formatting.</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815"/>
          </a:xfrm>
          <a:prstGeom prst="rect">
            <a:avLst/>
          </a:prstGeom>
        </p:spPr>
      </p:pic>
      <p:sp>
        <p:nvSpPr>
          <p:cNvPr id="3" name="Text 0"/>
          <p:cNvSpPr/>
          <p:nvPr/>
        </p:nvSpPr>
        <p:spPr>
          <a:xfrm>
            <a:off x="6061234" y="451604"/>
            <a:ext cx="4106466" cy="513278"/>
          </a:xfrm>
          <a:prstGeom prst="rect">
            <a:avLst/>
          </a:prstGeom>
          <a:noFill/>
          <a:ln/>
        </p:spPr>
        <p:txBody>
          <a:bodyPr wrap="none" lIns="0" tIns="0" rIns="0" bIns="0" rtlCol="0" anchor="t"/>
          <a:lstStyle/>
          <a:p>
            <a:pPr marL="0" indent="0">
              <a:lnSpc>
                <a:spcPts val="4000"/>
              </a:lnSpc>
              <a:buNone/>
            </a:pPr>
            <a:r>
              <a:rPr lang="en-US" sz="3200" kern="0" spc="-97" dirty="0">
                <a:solidFill>
                  <a:srgbClr val="2C3F42"/>
                </a:solidFill>
                <a:latin typeface="Bitter Medium" pitchFamily="34" charset="0"/>
                <a:ea typeface="Bitter Medium" pitchFamily="34" charset="-122"/>
                <a:cs typeface="Bitter Medium" pitchFamily="34" charset="-120"/>
              </a:rPr>
              <a:t>Future Enhancements</a:t>
            </a:r>
            <a:endParaRPr lang="en-US" sz="3200" dirty="0"/>
          </a:p>
        </p:txBody>
      </p:sp>
      <p:sp>
        <p:nvSpPr>
          <p:cNvPr id="4" name="Shape 1"/>
          <p:cNvSpPr/>
          <p:nvPr/>
        </p:nvSpPr>
        <p:spPr>
          <a:xfrm>
            <a:off x="10046970" y="1211223"/>
            <a:ext cx="22860" cy="6569988"/>
          </a:xfrm>
          <a:prstGeom prst="roundRect">
            <a:avLst>
              <a:gd name="adj" fmla="val 301792"/>
            </a:avLst>
          </a:prstGeom>
          <a:solidFill>
            <a:srgbClr val="E2C8B5"/>
          </a:solidFill>
          <a:ln/>
        </p:spPr>
        <p:txBody>
          <a:bodyPr/>
          <a:lstStyle/>
          <a:p>
            <a:endParaRPr lang="en-IN"/>
          </a:p>
        </p:txBody>
      </p:sp>
      <p:sp>
        <p:nvSpPr>
          <p:cNvPr id="5" name="Shape 2"/>
          <p:cNvSpPr/>
          <p:nvPr/>
        </p:nvSpPr>
        <p:spPr>
          <a:xfrm>
            <a:off x="9321641" y="1569363"/>
            <a:ext cx="574834" cy="22860"/>
          </a:xfrm>
          <a:prstGeom prst="roundRect">
            <a:avLst>
              <a:gd name="adj" fmla="val 301792"/>
            </a:avLst>
          </a:prstGeom>
          <a:solidFill>
            <a:srgbClr val="E2C8B5"/>
          </a:solidFill>
          <a:ln/>
        </p:spPr>
        <p:txBody>
          <a:bodyPr/>
          <a:lstStyle/>
          <a:p>
            <a:endParaRPr lang="en-IN"/>
          </a:p>
        </p:txBody>
      </p:sp>
      <p:sp>
        <p:nvSpPr>
          <p:cNvPr id="6" name="Shape 3"/>
          <p:cNvSpPr/>
          <p:nvPr/>
        </p:nvSpPr>
        <p:spPr>
          <a:xfrm>
            <a:off x="9873615" y="1396008"/>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7" name="Text 4"/>
          <p:cNvSpPr/>
          <p:nvPr/>
        </p:nvSpPr>
        <p:spPr>
          <a:xfrm>
            <a:off x="10010894" y="1457563"/>
            <a:ext cx="94893"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1</a:t>
            </a:r>
            <a:endParaRPr lang="en-US" sz="1900" dirty="0"/>
          </a:p>
        </p:txBody>
      </p:sp>
      <p:sp>
        <p:nvSpPr>
          <p:cNvPr id="8" name="Text 5"/>
          <p:cNvSpPr/>
          <p:nvPr/>
        </p:nvSpPr>
        <p:spPr>
          <a:xfrm>
            <a:off x="6814185" y="1375410"/>
            <a:ext cx="2340888" cy="256699"/>
          </a:xfrm>
          <a:prstGeom prst="rect">
            <a:avLst/>
          </a:prstGeom>
          <a:noFill/>
          <a:ln/>
        </p:spPr>
        <p:txBody>
          <a:bodyPr wrap="none" lIns="0" tIns="0" rIns="0" bIns="0" rtlCol="0" anchor="t"/>
          <a:lstStyle/>
          <a:p>
            <a:pPr marL="0" indent="0" algn="r">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AI-Driven Personalization</a:t>
            </a:r>
            <a:endParaRPr lang="en-US" sz="1600" dirty="0"/>
          </a:p>
        </p:txBody>
      </p:sp>
      <p:sp>
        <p:nvSpPr>
          <p:cNvPr id="9" name="Text 6"/>
          <p:cNvSpPr/>
          <p:nvPr/>
        </p:nvSpPr>
        <p:spPr>
          <a:xfrm>
            <a:off x="6061234" y="1730573"/>
            <a:ext cx="3093839" cy="525780"/>
          </a:xfrm>
          <a:prstGeom prst="rect">
            <a:avLst/>
          </a:prstGeom>
          <a:noFill/>
          <a:ln/>
        </p:spPr>
        <p:txBody>
          <a:bodyPr wrap="square" lIns="0" tIns="0" rIns="0" bIns="0" rtlCol="0" anchor="t"/>
          <a:lstStyle/>
          <a:p>
            <a:pPr marL="0" indent="0" algn="r">
              <a:lnSpc>
                <a:spcPts val="2050"/>
              </a:lnSpc>
              <a:buNone/>
            </a:pPr>
            <a:r>
              <a:rPr lang="en-US" sz="1250" kern="0" spc="-26" dirty="0">
                <a:solidFill>
                  <a:srgbClr val="2B2E3C"/>
                </a:solidFill>
                <a:latin typeface="Open Sans" pitchFamily="34" charset="0"/>
                <a:ea typeface="Open Sans" pitchFamily="34" charset="-122"/>
                <a:cs typeface="Open Sans" pitchFamily="34" charset="-120"/>
              </a:rPr>
              <a:t>Personalized learning paths, course &amp; instructor recommendations.</a:t>
            </a:r>
            <a:endParaRPr lang="en-US" sz="1250" dirty="0"/>
          </a:p>
        </p:txBody>
      </p:sp>
      <p:sp>
        <p:nvSpPr>
          <p:cNvPr id="10" name="Shape 7"/>
          <p:cNvSpPr/>
          <p:nvPr/>
        </p:nvSpPr>
        <p:spPr>
          <a:xfrm>
            <a:off x="10220325" y="2390537"/>
            <a:ext cx="574834" cy="22860"/>
          </a:xfrm>
          <a:prstGeom prst="roundRect">
            <a:avLst>
              <a:gd name="adj" fmla="val 301792"/>
            </a:avLst>
          </a:prstGeom>
          <a:solidFill>
            <a:srgbClr val="E2C8B5"/>
          </a:solidFill>
          <a:ln/>
        </p:spPr>
        <p:txBody>
          <a:bodyPr/>
          <a:lstStyle/>
          <a:p>
            <a:endParaRPr lang="en-IN"/>
          </a:p>
        </p:txBody>
      </p:sp>
      <p:sp>
        <p:nvSpPr>
          <p:cNvPr id="11" name="Shape 8"/>
          <p:cNvSpPr/>
          <p:nvPr/>
        </p:nvSpPr>
        <p:spPr>
          <a:xfrm>
            <a:off x="9873615" y="2217182"/>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12" name="Text 9"/>
          <p:cNvSpPr/>
          <p:nvPr/>
        </p:nvSpPr>
        <p:spPr>
          <a:xfrm>
            <a:off x="9994344" y="2278737"/>
            <a:ext cx="128111"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2</a:t>
            </a:r>
            <a:endParaRPr lang="en-US" sz="1900" dirty="0"/>
          </a:p>
        </p:txBody>
      </p:sp>
      <p:sp>
        <p:nvSpPr>
          <p:cNvPr id="13" name="Text 10"/>
          <p:cNvSpPr/>
          <p:nvPr/>
        </p:nvSpPr>
        <p:spPr>
          <a:xfrm>
            <a:off x="10961727" y="2196584"/>
            <a:ext cx="2053233" cy="256699"/>
          </a:xfrm>
          <a:prstGeom prst="rect">
            <a:avLst/>
          </a:prstGeom>
          <a:noFill/>
          <a:ln/>
        </p:spPr>
        <p:txBody>
          <a:bodyPr wrap="none" lIns="0" tIns="0" rIns="0" bIns="0" rtlCol="0" anchor="t"/>
          <a:lstStyle/>
          <a:p>
            <a:pPr marL="0" indent="0" algn="l">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Advanced Analytics</a:t>
            </a:r>
            <a:endParaRPr lang="en-US" sz="1600" dirty="0"/>
          </a:p>
        </p:txBody>
      </p:sp>
      <p:sp>
        <p:nvSpPr>
          <p:cNvPr id="14" name="Text 11"/>
          <p:cNvSpPr/>
          <p:nvPr/>
        </p:nvSpPr>
        <p:spPr>
          <a:xfrm>
            <a:off x="10961727" y="2551748"/>
            <a:ext cx="3093839" cy="525780"/>
          </a:xfrm>
          <a:prstGeom prst="rect">
            <a:avLst/>
          </a:prstGeom>
          <a:noFill/>
          <a:ln/>
        </p:spPr>
        <p:txBody>
          <a:bodyPr wrap="square" lIns="0" tIns="0" rIns="0" bIns="0" rtlCol="0" anchor="t"/>
          <a:lstStyle/>
          <a:p>
            <a:pPr marL="0" indent="0" algn="l">
              <a:lnSpc>
                <a:spcPts val="2050"/>
              </a:lnSpc>
              <a:buNone/>
            </a:pPr>
            <a:r>
              <a:rPr lang="en-US" sz="1250" kern="0" spc="-26" dirty="0">
                <a:solidFill>
                  <a:srgbClr val="2B2E3C"/>
                </a:solidFill>
                <a:latin typeface="Open Sans" pitchFamily="34" charset="0"/>
                <a:ea typeface="Open Sans" pitchFamily="34" charset="-122"/>
                <a:cs typeface="Open Sans" pitchFamily="34" charset="-120"/>
              </a:rPr>
              <a:t>Track progress, instructor insights, and performance analysis.</a:t>
            </a:r>
            <a:endParaRPr lang="en-US" sz="1250" dirty="0"/>
          </a:p>
        </p:txBody>
      </p:sp>
      <p:sp>
        <p:nvSpPr>
          <p:cNvPr id="15" name="Shape 12"/>
          <p:cNvSpPr/>
          <p:nvPr/>
        </p:nvSpPr>
        <p:spPr>
          <a:xfrm>
            <a:off x="9321641" y="3129558"/>
            <a:ext cx="574834" cy="22860"/>
          </a:xfrm>
          <a:prstGeom prst="roundRect">
            <a:avLst>
              <a:gd name="adj" fmla="val 301792"/>
            </a:avLst>
          </a:prstGeom>
          <a:solidFill>
            <a:srgbClr val="E2C8B5"/>
          </a:solidFill>
          <a:ln/>
        </p:spPr>
        <p:txBody>
          <a:bodyPr/>
          <a:lstStyle/>
          <a:p>
            <a:endParaRPr lang="en-IN"/>
          </a:p>
        </p:txBody>
      </p:sp>
      <p:sp>
        <p:nvSpPr>
          <p:cNvPr id="16" name="Shape 13"/>
          <p:cNvSpPr/>
          <p:nvPr/>
        </p:nvSpPr>
        <p:spPr>
          <a:xfrm>
            <a:off x="9873615" y="295620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17" name="Text 14"/>
          <p:cNvSpPr/>
          <p:nvPr/>
        </p:nvSpPr>
        <p:spPr>
          <a:xfrm>
            <a:off x="9991606" y="3017758"/>
            <a:ext cx="133588"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3</a:t>
            </a:r>
            <a:endParaRPr lang="en-US" sz="1900" dirty="0"/>
          </a:p>
        </p:txBody>
      </p:sp>
      <p:sp>
        <p:nvSpPr>
          <p:cNvPr id="18" name="Text 15"/>
          <p:cNvSpPr/>
          <p:nvPr/>
        </p:nvSpPr>
        <p:spPr>
          <a:xfrm>
            <a:off x="7014805" y="2935605"/>
            <a:ext cx="2140268" cy="256699"/>
          </a:xfrm>
          <a:prstGeom prst="rect">
            <a:avLst/>
          </a:prstGeom>
          <a:noFill/>
          <a:ln/>
        </p:spPr>
        <p:txBody>
          <a:bodyPr wrap="none" lIns="0" tIns="0" rIns="0" bIns="0" rtlCol="0" anchor="t"/>
          <a:lstStyle/>
          <a:p>
            <a:pPr marL="0" indent="0" algn="r">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Enhanced Assessments</a:t>
            </a:r>
            <a:endParaRPr lang="en-US" sz="1600" dirty="0"/>
          </a:p>
        </p:txBody>
      </p:sp>
      <p:sp>
        <p:nvSpPr>
          <p:cNvPr id="19" name="Text 16"/>
          <p:cNvSpPr/>
          <p:nvPr/>
        </p:nvSpPr>
        <p:spPr>
          <a:xfrm>
            <a:off x="6061234" y="3290768"/>
            <a:ext cx="3093839" cy="525780"/>
          </a:xfrm>
          <a:prstGeom prst="rect">
            <a:avLst/>
          </a:prstGeom>
          <a:noFill/>
          <a:ln/>
        </p:spPr>
        <p:txBody>
          <a:bodyPr wrap="square" lIns="0" tIns="0" rIns="0" bIns="0" rtlCol="0" anchor="t"/>
          <a:lstStyle/>
          <a:p>
            <a:pPr marL="0" indent="0" algn="r">
              <a:lnSpc>
                <a:spcPts val="2050"/>
              </a:lnSpc>
              <a:buNone/>
            </a:pPr>
            <a:r>
              <a:rPr lang="en-US" sz="1250" kern="0" spc="-26" dirty="0">
                <a:solidFill>
                  <a:srgbClr val="2B2E3C"/>
                </a:solidFill>
                <a:latin typeface="Open Sans" pitchFamily="34" charset="0"/>
                <a:ea typeface="Open Sans" pitchFamily="34" charset="-122"/>
                <a:cs typeface="Open Sans" pitchFamily="34" charset="-120"/>
              </a:rPr>
              <a:t>Auto-grading &amp; live proctoring with webcam monitoring.</a:t>
            </a:r>
            <a:endParaRPr lang="en-US" sz="1250" dirty="0"/>
          </a:p>
        </p:txBody>
      </p:sp>
      <p:sp>
        <p:nvSpPr>
          <p:cNvPr id="20" name="Shape 17"/>
          <p:cNvSpPr/>
          <p:nvPr/>
        </p:nvSpPr>
        <p:spPr>
          <a:xfrm>
            <a:off x="10220325" y="3868698"/>
            <a:ext cx="574834" cy="22860"/>
          </a:xfrm>
          <a:prstGeom prst="roundRect">
            <a:avLst>
              <a:gd name="adj" fmla="val 301792"/>
            </a:avLst>
          </a:prstGeom>
          <a:solidFill>
            <a:srgbClr val="E2C8B5"/>
          </a:solidFill>
          <a:ln/>
        </p:spPr>
        <p:txBody>
          <a:bodyPr/>
          <a:lstStyle/>
          <a:p>
            <a:endParaRPr lang="en-IN"/>
          </a:p>
        </p:txBody>
      </p:sp>
      <p:sp>
        <p:nvSpPr>
          <p:cNvPr id="21" name="Shape 18"/>
          <p:cNvSpPr/>
          <p:nvPr/>
        </p:nvSpPr>
        <p:spPr>
          <a:xfrm>
            <a:off x="9873615" y="369534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22" name="Text 19"/>
          <p:cNvSpPr/>
          <p:nvPr/>
        </p:nvSpPr>
        <p:spPr>
          <a:xfrm>
            <a:off x="9989106" y="3756898"/>
            <a:ext cx="138470"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4</a:t>
            </a:r>
            <a:endParaRPr lang="en-US" sz="1900" dirty="0"/>
          </a:p>
        </p:txBody>
      </p:sp>
      <p:sp>
        <p:nvSpPr>
          <p:cNvPr id="23" name="Text 20"/>
          <p:cNvSpPr/>
          <p:nvPr/>
        </p:nvSpPr>
        <p:spPr>
          <a:xfrm>
            <a:off x="10961727" y="3674745"/>
            <a:ext cx="2053233" cy="256699"/>
          </a:xfrm>
          <a:prstGeom prst="rect">
            <a:avLst/>
          </a:prstGeom>
          <a:noFill/>
          <a:ln/>
        </p:spPr>
        <p:txBody>
          <a:bodyPr wrap="none" lIns="0" tIns="0" rIns="0" bIns="0" rtlCol="0" anchor="t"/>
          <a:lstStyle/>
          <a:p>
            <a:pPr marL="0" indent="0" algn="l">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Mobile App</a:t>
            </a:r>
            <a:endParaRPr lang="en-US" sz="1600" dirty="0"/>
          </a:p>
        </p:txBody>
      </p:sp>
      <p:sp>
        <p:nvSpPr>
          <p:cNvPr id="24" name="Text 21"/>
          <p:cNvSpPr/>
          <p:nvPr/>
        </p:nvSpPr>
        <p:spPr>
          <a:xfrm>
            <a:off x="10961727" y="4029908"/>
            <a:ext cx="3093839" cy="525780"/>
          </a:xfrm>
          <a:prstGeom prst="rect">
            <a:avLst/>
          </a:prstGeom>
          <a:noFill/>
          <a:ln/>
        </p:spPr>
        <p:txBody>
          <a:bodyPr wrap="square" lIns="0" tIns="0" rIns="0" bIns="0" rtlCol="0" anchor="t"/>
          <a:lstStyle/>
          <a:p>
            <a:pPr marL="0" indent="0" algn="l">
              <a:lnSpc>
                <a:spcPts val="2050"/>
              </a:lnSpc>
              <a:buNone/>
            </a:pPr>
            <a:r>
              <a:rPr lang="en-US" sz="1250" kern="0" spc="-26" dirty="0">
                <a:solidFill>
                  <a:srgbClr val="2B2E3C"/>
                </a:solidFill>
                <a:latin typeface="Open Sans" pitchFamily="34" charset="0"/>
                <a:ea typeface="Open Sans" pitchFamily="34" charset="-122"/>
                <a:cs typeface="Open Sans" pitchFamily="34" charset="-120"/>
              </a:rPr>
              <a:t>On-the-go learning with real-time notifications.</a:t>
            </a:r>
            <a:endParaRPr lang="en-US" sz="1250" dirty="0"/>
          </a:p>
        </p:txBody>
      </p:sp>
      <p:sp>
        <p:nvSpPr>
          <p:cNvPr id="25" name="Shape 22"/>
          <p:cNvSpPr/>
          <p:nvPr/>
        </p:nvSpPr>
        <p:spPr>
          <a:xfrm>
            <a:off x="9321641" y="4607838"/>
            <a:ext cx="574834" cy="22860"/>
          </a:xfrm>
          <a:prstGeom prst="roundRect">
            <a:avLst>
              <a:gd name="adj" fmla="val 301792"/>
            </a:avLst>
          </a:prstGeom>
          <a:solidFill>
            <a:srgbClr val="E2C8B5"/>
          </a:solidFill>
          <a:ln/>
        </p:spPr>
        <p:txBody>
          <a:bodyPr/>
          <a:lstStyle/>
          <a:p>
            <a:endParaRPr lang="en-IN"/>
          </a:p>
        </p:txBody>
      </p:sp>
      <p:sp>
        <p:nvSpPr>
          <p:cNvPr id="26" name="Shape 23"/>
          <p:cNvSpPr/>
          <p:nvPr/>
        </p:nvSpPr>
        <p:spPr>
          <a:xfrm>
            <a:off x="9873615" y="443448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27" name="Text 24"/>
          <p:cNvSpPr/>
          <p:nvPr/>
        </p:nvSpPr>
        <p:spPr>
          <a:xfrm>
            <a:off x="9995773" y="4496038"/>
            <a:ext cx="125254"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5</a:t>
            </a:r>
            <a:endParaRPr lang="en-US" sz="1900" dirty="0"/>
          </a:p>
        </p:txBody>
      </p:sp>
      <p:sp>
        <p:nvSpPr>
          <p:cNvPr id="28" name="Text 25"/>
          <p:cNvSpPr/>
          <p:nvPr/>
        </p:nvSpPr>
        <p:spPr>
          <a:xfrm>
            <a:off x="6395561" y="4413885"/>
            <a:ext cx="2759512" cy="256699"/>
          </a:xfrm>
          <a:prstGeom prst="rect">
            <a:avLst/>
          </a:prstGeom>
          <a:noFill/>
          <a:ln/>
        </p:spPr>
        <p:txBody>
          <a:bodyPr wrap="none" lIns="0" tIns="0" rIns="0" bIns="0" rtlCol="0" anchor="t"/>
          <a:lstStyle/>
          <a:p>
            <a:pPr marL="0" indent="0" algn="r">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AI-Based Question Generation</a:t>
            </a:r>
            <a:endParaRPr lang="en-US" sz="1600" dirty="0"/>
          </a:p>
        </p:txBody>
      </p:sp>
      <p:sp>
        <p:nvSpPr>
          <p:cNvPr id="29" name="Text 26"/>
          <p:cNvSpPr/>
          <p:nvPr/>
        </p:nvSpPr>
        <p:spPr>
          <a:xfrm>
            <a:off x="6061234" y="4769048"/>
            <a:ext cx="3093839" cy="525780"/>
          </a:xfrm>
          <a:prstGeom prst="rect">
            <a:avLst/>
          </a:prstGeom>
          <a:noFill/>
          <a:ln/>
        </p:spPr>
        <p:txBody>
          <a:bodyPr wrap="square" lIns="0" tIns="0" rIns="0" bIns="0" rtlCol="0" anchor="t"/>
          <a:lstStyle/>
          <a:p>
            <a:pPr marL="0" indent="0" algn="r">
              <a:lnSpc>
                <a:spcPts val="2050"/>
              </a:lnSpc>
              <a:buNone/>
            </a:pPr>
            <a:r>
              <a:rPr lang="en-US" sz="1250" kern="0" spc="-26" dirty="0">
                <a:solidFill>
                  <a:srgbClr val="2B2E3C"/>
                </a:solidFill>
                <a:latin typeface="Open Sans" pitchFamily="34" charset="0"/>
                <a:ea typeface="Open Sans" pitchFamily="34" charset="-122"/>
                <a:cs typeface="Open Sans" pitchFamily="34" charset="-120"/>
              </a:rPr>
              <a:t>Automated question creation based on difficulty levels.</a:t>
            </a:r>
            <a:endParaRPr lang="en-US" sz="1250" dirty="0"/>
          </a:p>
        </p:txBody>
      </p:sp>
      <p:sp>
        <p:nvSpPr>
          <p:cNvPr id="30" name="Shape 27"/>
          <p:cNvSpPr/>
          <p:nvPr/>
        </p:nvSpPr>
        <p:spPr>
          <a:xfrm>
            <a:off x="10220325" y="5346978"/>
            <a:ext cx="574834" cy="22860"/>
          </a:xfrm>
          <a:prstGeom prst="roundRect">
            <a:avLst>
              <a:gd name="adj" fmla="val 301792"/>
            </a:avLst>
          </a:prstGeom>
          <a:solidFill>
            <a:srgbClr val="E2C8B5"/>
          </a:solidFill>
          <a:ln/>
        </p:spPr>
        <p:txBody>
          <a:bodyPr/>
          <a:lstStyle/>
          <a:p>
            <a:endParaRPr lang="en-IN"/>
          </a:p>
        </p:txBody>
      </p:sp>
      <p:sp>
        <p:nvSpPr>
          <p:cNvPr id="31" name="Shape 28"/>
          <p:cNvSpPr/>
          <p:nvPr/>
        </p:nvSpPr>
        <p:spPr>
          <a:xfrm>
            <a:off x="9873615" y="517362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32" name="Text 29"/>
          <p:cNvSpPr/>
          <p:nvPr/>
        </p:nvSpPr>
        <p:spPr>
          <a:xfrm>
            <a:off x="9989582" y="5235178"/>
            <a:ext cx="137517"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6</a:t>
            </a:r>
            <a:endParaRPr lang="en-US" sz="1900" dirty="0"/>
          </a:p>
        </p:txBody>
      </p:sp>
      <p:sp>
        <p:nvSpPr>
          <p:cNvPr id="33" name="Text 30"/>
          <p:cNvSpPr/>
          <p:nvPr/>
        </p:nvSpPr>
        <p:spPr>
          <a:xfrm>
            <a:off x="10961727" y="5153025"/>
            <a:ext cx="2053233" cy="256699"/>
          </a:xfrm>
          <a:prstGeom prst="rect">
            <a:avLst/>
          </a:prstGeom>
          <a:noFill/>
          <a:ln/>
        </p:spPr>
        <p:txBody>
          <a:bodyPr wrap="none" lIns="0" tIns="0" rIns="0" bIns="0" rtlCol="0" anchor="t"/>
          <a:lstStyle/>
          <a:p>
            <a:pPr marL="0" indent="0" algn="l">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Gamification</a:t>
            </a:r>
            <a:endParaRPr lang="en-US" sz="1600" dirty="0"/>
          </a:p>
        </p:txBody>
      </p:sp>
      <p:sp>
        <p:nvSpPr>
          <p:cNvPr id="34" name="Text 31"/>
          <p:cNvSpPr/>
          <p:nvPr/>
        </p:nvSpPr>
        <p:spPr>
          <a:xfrm>
            <a:off x="10961727" y="5508188"/>
            <a:ext cx="3093839" cy="525780"/>
          </a:xfrm>
          <a:prstGeom prst="rect">
            <a:avLst/>
          </a:prstGeom>
          <a:noFill/>
          <a:ln/>
        </p:spPr>
        <p:txBody>
          <a:bodyPr wrap="square" lIns="0" tIns="0" rIns="0" bIns="0" rtlCol="0" anchor="t"/>
          <a:lstStyle/>
          <a:p>
            <a:pPr marL="0" indent="0" algn="l">
              <a:lnSpc>
                <a:spcPts val="2050"/>
              </a:lnSpc>
              <a:buNone/>
            </a:pPr>
            <a:r>
              <a:rPr lang="en-US" sz="1250" kern="0" spc="-26" dirty="0">
                <a:solidFill>
                  <a:srgbClr val="2B2E3C"/>
                </a:solidFill>
                <a:latin typeface="Open Sans" pitchFamily="34" charset="0"/>
                <a:ea typeface="Open Sans" pitchFamily="34" charset="-122"/>
                <a:cs typeface="Open Sans" pitchFamily="34" charset="-120"/>
              </a:rPr>
              <a:t>Leaderboards, badges, and interactive engagement features.</a:t>
            </a:r>
            <a:endParaRPr lang="en-US" sz="1250" dirty="0"/>
          </a:p>
        </p:txBody>
      </p:sp>
      <p:sp>
        <p:nvSpPr>
          <p:cNvPr id="35" name="Shape 32"/>
          <p:cNvSpPr/>
          <p:nvPr/>
        </p:nvSpPr>
        <p:spPr>
          <a:xfrm>
            <a:off x="9321641" y="6086118"/>
            <a:ext cx="574834" cy="22860"/>
          </a:xfrm>
          <a:prstGeom prst="roundRect">
            <a:avLst>
              <a:gd name="adj" fmla="val 301792"/>
            </a:avLst>
          </a:prstGeom>
          <a:solidFill>
            <a:srgbClr val="E2C8B5"/>
          </a:solidFill>
          <a:ln/>
        </p:spPr>
        <p:txBody>
          <a:bodyPr/>
          <a:lstStyle/>
          <a:p>
            <a:endParaRPr lang="en-IN"/>
          </a:p>
        </p:txBody>
      </p:sp>
      <p:sp>
        <p:nvSpPr>
          <p:cNvPr id="36" name="Shape 33"/>
          <p:cNvSpPr/>
          <p:nvPr/>
        </p:nvSpPr>
        <p:spPr>
          <a:xfrm>
            <a:off x="9873615" y="591276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37" name="Text 34"/>
          <p:cNvSpPr/>
          <p:nvPr/>
        </p:nvSpPr>
        <p:spPr>
          <a:xfrm>
            <a:off x="9998750" y="5974318"/>
            <a:ext cx="119301"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7</a:t>
            </a:r>
            <a:endParaRPr lang="en-US" sz="1900" dirty="0"/>
          </a:p>
        </p:txBody>
      </p:sp>
      <p:sp>
        <p:nvSpPr>
          <p:cNvPr id="38" name="Text 35"/>
          <p:cNvSpPr/>
          <p:nvPr/>
        </p:nvSpPr>
        <p:spPr>
          <a:xfrm>
            <a:off x="7101840" y="5892165"/>
            <a:ext cx="2053233" cy="256699"/>
          </a:xfrm>
          <a:prstGeom prst="rect">
            <a:avLst/>
          </a:prstGeom>
          <a:noFill/>
          <a:ln/>
        </p:spPr>
        <p:txBody>
          <a:bodyPr wrap="none" lIns="0" tIns="0" rIns="0" bIns="0" rtlCol="0" anchor="t"/>
          <a:lstStyle/>
          <a:p>
            <a:pPr marL="0" indent="0" algn="r">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Newsletter</a:t>
            </a:r>
            <a:endParaRPr lang="en-US" sz="1600" dirty="0"/>
          </a:p>
        </p:txBody>
      </p:sp>
      <p:sp>
        <p:nvSpPr>
          <p:cNvPr id="39" name="Text 36"/>
          <p:cNvSpPr/>
          <p:nvPr/>
        </p:nvSpPr>
        <p:spPr>
          <a:xfrm>
            <a:off x="6061234" y="6247328"/>
            <a:ext cx="3093839" cy="525780"/>
          </a:xfrm>
          <a:prstGeom prst="rect">
            <a:avLst/>
          </a:prstGeom>
          <a:noFill/>
          <a:ln/>
        </p:spPr>
        <p:txBody>
          <a:bodyPr wrap="square" lIns="0" tIns="0" rIns="0" bIns="0" rtlCol="0" anchor="t"/>
          <a:lstStyle/>
          <a:p>
            <a:pPr marL="0" indent="0" algn="r">
              <a:lnSpc>
                <a:spcPts val="2050"/>
              </a:lnSpc>
              <a:buNone/>
            </a:pPr>
            <a:r>
              <a:rPr lang="en-US" sz="1250" kern="0" spc="-26" dirty="0">
                <a:solidFill>
                  <a:srgbClr val="2B2E3C"/>
                </a:solidFill>
                <a:latin typeface="Open Sans" pitchFamily="34" charset="0"/>
                <a:ea typeface="Open Sans" pitchFamily="34" charset="-122"/>
                <a:cs typeface="Open Sans" pitchFamily="34" charset="-120"/>
              </a:rPr>
              <a:t>Admin updates, resources, and announcements.</a:t>
            </a:r>
            <a:endParaRPr lang="en-US" sz="1250" dirty="0"/>
          </a:p>
        </p:txBody>
      </p:sp>
      <p:sp>
        <p:nvSpPr>
          <p:cNvPr id="40" name="Shape 37"/>
          <p:cNvSpPr/>
          <p:nvPr/>
        </p:nvSpPr>
        <p:spPr>
          <a:xfrm>
            <a:off x="10220325" y="6825258"/>
            <a:ext cx="574834" cy="22860"/>
          </a:xfrm>
          <a:prstGeom prst="roundRect">
            <a:avLst>
              <a:gd name="adj" fmla="val 301792"/>
            </a:avLst>
          </a:prstGeom>
          <a:solidFill>
            <a:srgbClr val="E2C8B5"/>
          </a:solidFill>
          <a:ln/>
        </p:spPr>
        <p:txBody>
          <a:bodyPr/>
          <a:lstStyle/>
          <a:p>
            <a:endParaRPr lang="en-IN"/>
          </a:p>
        </p:txBody>
      </p:sp>
      <p:sp>
        <p:nvSpPr>
          <p:cNvPr id="41" name="Shape 38"/>
          <p:cNvSpPr/>
          <p:nvPr/>
        </p:nvSpPr>
        <p:spPr>
          <a:xfrm>
            <a:off x="9873615" y="6651903"/>
            <a:ext cx="369570" cy="369570"/>
          </a:xfrm>
          <a:prstGeom prst="roundRect">
            <a:avLst>
              <a:gd name="adj" fmla="val 18668"/>
            </a:avLst>
          </a:prstGeom>
          <a:solidFill>
            <a:srgbClr val="FCE2CF"/>
          </a:solidFill>
          <a:ln w="7620">
            <a:solidFill>
              <a:srgbClr val="E2C8B5"/>
            </a:solidFill>
            <a:prstDash val="solid"/>
          </a:ln>
        </p:spPr>
        <p:txBody>
          <a:bodyPr/>
          <a:lstStyle/>
          <a:p>
            <a:endParaRPr lang="en-IN"/>
          </a:p>
        </p:txBody>
      </p:sp>
      <p:sp>
        <p:nvSpPr>
          <p:cNvPr id="42" name="Text 39"/>
          <p:cNvSpPr/>
          <p:nvPr/>
        </p:nvSpPr>
        <p:spPr>
          <a:xfrm>
            <a:off x="9988034" y="6713458"/>
            <a:ext cx="140732" cy="246340"/>
          </a:xfrm>
          <a:prstGeom prst="rect">
            <a:avLst/>
          </a:prstGeom>
          <a:noFill/>
          <a:ln/>
        </p:spPr>
        <p:txBody>
          <a:bodyPr wrap="none" lIns="0" tIns="0" rIns="0" bIns="0" rtlCol="0" anchor="t"/>
          <a:lstStyle/>
          <a:p>
            <a:pPr marL="0" indent="0" algn="ctr">
              <a:lnSpc>
                <a:spcPts val="1900"/>
              </a:lnSpc>
              <a:buNone/>
            </a:pPr>
            <a:r>
              <a:rPr lang="en-US" sz="1900" kern="0" spc="-58" dirty="0">
                <a:solidFill>
                  <a:srgbClr val="2B2E3C"/>
                </a:solidFill>
                <a:latin typeface="Bitter Medium" pitchFamily="34" charset="0"/>
                <a:ea typeface="Bitter Medium" pitchFamily="34" charset="-122"/>
                <a:cs typeface="Bitter Medium" pitchFamily="34" charset="-120"/>
              </a:rPr>
              <a:t>8</a:t>
            </a:r>
            <a:endParaRPr lang="en-US" sz="1900" dirty="0"/>
          </a:p>
        </p:txBody>
      </p:sp>
      <p:sp>
        <p:nvSpPr>
          <p:cNvPr id="43" name="Text 40"/>
          <p:cNvSpPr/>
          <p:nvPr/>
        </p:nvSpPr>
        <p:spPr>
          <a:xfrm>
            <a:off x="10961727" y="6631305"/>
            <a:ext cx="2053233" cy="256699"/>
          </a:xfrm>
          <a:prstGeom prst="rect">
            <a:avLst/>
          </a:prstGeom>
          <a:noFill/>
          <a:ln/>
        </p:spPr>
        <p:txBody>
          <a:bodyPr wrap="none" lIns="0" tIns="0" rIns="0" bIns="0" rtlCol="0" anchor="t"/>
          <a:lstStyle/>
          <a:p>
            <a:pPr marL="0" indent="0" algn="l">
              <a:lnSpc>
                <a:spcPts val="2000"/>
              </a:lnSpc>
              <a:buNone/>
            </a:pPr>
            <a:r>
              <a:rPr lang="en-US" sz="1600" kern="0" spc="-49" dirty="0">
                <a:solidFill>
                  <a:srgbClr val="2B2E3C"/>
                </a:solidFill>
                <a:latin typeface="Bitter Medium" pitchFamily="34" charset="0"/>
                <a:ea typeface="Bitter Medium" pitchFamily="34" charset="-122"/>
                <a:cs typeface="Bitter Medium" pitchFamily="34" charset="-120"/>
              </a:rPr>
              <a:t>Live Interaction</a:t>
            </a:r>
            <a:endParaRPr lang="en-US" sz="1600" dirty="0"/>
          </a:p>
        </p:txBody>
      </p:sp>
      <p:sp>
        <p:nvSpPr>
          <p:cNvPr id="44" name="Text 41"/>
          <p:cNvSpPr/>
          <p:nvPr/>
        </p:nvSpPr>
        <p:spPr>
          <a:xfrm>
            <a:off x="10961727" y="6986468"/>
            <a:ext cx="3093839" cy="525780"/>
          </a:xfrm>
          <a:prstGeom prst="rect">
            <a:avLst/>
          </a:prstGeom>
          <a:noFill/>
          <a:ln/>
        </p:spPr>
        <p:txBody>
          <a:bodyPr wrap="square" lIns="0" tIns="0" rIns="0" bIns="0" rtlCol="0" anchor="t"/>
          <a:lstStyle/>
          <a:p>
            <a:pPr marL="0" indent="0" algn="l">
              <a:lnSpc>
                <a:spcPts val="2050"/>
              </a:lnSpc>
              <a:buNone/>
            </a:pPr>
            <a:r>
              <a:rPr lang="en-US" sz="1250" kern="0" spc="-26" dirty="0">
                <a:solidFill>
                  <a:srgbClr val="2B2E3C"/>
                </a:solidFill>
                <a:latin typeface="Open Sans" pitchFamily="34" charset="0"/>
                <a:ea typeface="Open Sans" pitchFamily="34" charset="-122"/>
                <a:cs typeface="Open Sans" pitchFamily="34" charset="-120"/>
              </a:rPr>
              <a:t>Real-time chat, discussion forums, and collaboration.</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Successfully developed SkillHive, a structured e-learning platform that enhances learning through efficient candidate management, course handling, instructor recruitment, and user interaction. With seamless course management and assessment scheduling, it simplifies online education, making learning more accessible and effective.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7922"/>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Acknowledgement</a:t>
            </a:r>
            <a:endParaRPr lang="en-US" sz="4450" dirty="0"/>
          </a:p>
        </p:txBody>
      </p:sp>
      <p:sp>
        <p:nvSpPr>
          <p:cNvPr id="4" name="Text 1"/>
          <p:cNvSpPr/>
          <p:nvPr/>
        </p:nvSpPr>
        <p:spPr>
          <a:xfrm>
            <a:off x="6280190" y="3476863"/>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Special thanks to our dedicated development team. We also thank our mentors and advisors.</a:t>
            </a:r>
            <a:endParaRPr lang="en-US" sz="1750" dirty="0"/>
          </a:p>
        </p:txBody>
      </p:sp>
      <p:sp>
        <p:nvSpPr>
          <p:cNvPr id="5" name="Text 2"/>
          <p:cNvSpPr/>
          <p:nvPr/>
        </p:nvSpPr>
        <p:spPr>
          <a:xfrm>
            <a:off x="6280190" y="4457819"/>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Their guidance was invaluable. We thank everyone who provided us with the opportunity.</a:t>
            </a:r>
            <a:endParaRPr lang="en-US" sz="1750" dirty="0"/>
          </a:p>
        </p:txBody>
      </p:sp>
      <p:sp>
        <p:nvSpPr>
          <p:cNvPr id="6" name="Text 3"/>
          <p:cNvSpPr/>
          <p:nvPr/>
        </p:nvSpPr>
        <p:spPr>
          <a:xfrm>
            <a:off x="6280190" y="5438775"/>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 thank them for allowing us to work on this innovative solution.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176C08-3646-95E0-1DA3-74F038FFED3E}"/>
              </a:ext>
            </a:extLst>
          </p:cNvPr>
          <p:cNvSpPr/>
          <p:nvPr/>
        </p:nvSpPr>
        <p:spPr>
          <a:xfrm>
            <a:off x="4850967" y="3453080"/>
            <a:ext cx="4928465" cy="1323439"/>
          </a:xfrm>
          <a:prstGeom prst="rect">
            <a:avLst/>
          </a:prstGeom>
          <a:noFill/>
        </p:spPr>
        <p:txBody>
          <a:bodyPr wrap="none" lIns="91440" tIns="45720" rIns="91440" bIns="45720">
            <a:spAutoFit/>
          </a:bodyPr>
          <a:lstStyle/>
          <a:p>
            <a:pPr algn="ctr"/>
            <a:r>
              <a:rPr lang="en-US" sz="8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89763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79684"/>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Team Members</a:t>
            </a:r>
            <a:endParaRPr lang="en-US" sz="4450" dirty="0"/>
          </a:p>
        </p:txBody>
      </p:sp>
      <p:sp>
        <p:nvSpPr>
          <p:cNvPr id="3" name="Shape 1"/>
          <p:cNvSpPr/>
          <p:nvPr/>
        </p:nvSpPr>
        <p:spPr>
          <a:xfrm>
            <a:off x="793790" y="2583775"/>
            <a:ext cx="510302" cy="510302"/>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4" name="Text 2"/>
          <p:cNvSpPr/>
          <p:nvPr/>
        </p:nvSpPr>
        <p:spPr>
          <a:xfrm>
            <a:off x="983456" y="2668786"/>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5" name="Text 3"/>
          <p:cNvSpPr/>
          <p:nvPr/>
        </p:nvSpPr>
        <p:spPr>
          <a:xfrm>
            <a:off x="1530906" y="258377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Team 1</a:t>
            </a:r>
            <a:endParaRPr lang="en-US" sz="2200" dirty="0"/>
          </a:p>
        </p:txBody>
      </p:sp>
      <p:sp>
        <p:nvSpPr>
          <p:cNvPr id="6" name="Text 4"/>
          <p:cNvSpPr/>
          <p:nvPr/>
        </p:nvSpPr>
        <p:spPr>
          <a:xfrm>
            <a:off x="1530906" y="3074194"/>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1) Bhanu Pratap Singh
2) Kala(Manoj) Bhakta 
3) Aniketh Goje 
4) Akshari Subhash Shewale</a:t>
            </a:r>
            <a:endParaRPr lang="en-US" sz="1750" dirty="0"/>
          </a:p>
        </p:txBody>
      </p:sp>
      <p:sp>
        <p:nvSpPr>
          <p:cNvPr id="7" name="Shape 5"/>
          <p:cNvSpPr/>
          <p:nvPr/>
        </p:nvSpPr>
        <p:spPr>
          <a:xfrm>
            <a:off x="5216962" y="2583775"/>
            <a:ext cx="510302" cy="510302"/>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8" name="Text 6"/>
          <p:cNvSpPr/>
          <p:nvPr/>
        </p:nvSpPr>
        <p:spPr>
          <a:xfrm>
            <a:off x="5383649" y="2668786"/>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9" name="Text 7"/>
          <p:cNvSpPr/>
          <p:nvPr/>
        </p:nvSpPr>
        <p:spPr>
          <a:xfrm>
            <a:off x="5954078" y="258377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Team 2</a:t>
            </a:r>
            <a:endParaRPr lang="en-US" sz="2200" dirty="0"/>
          </a:p>
        </p:txBody>
      </p:sp>
      <p:sp>
        <p:nvSpPr>
          <p:cNvPr id="10" name="Text 8"/>
          <p:cNvSpPr/>
          <p:nvPr/>
        </p:nvSpPr>
        <p:spPr>
          <a:xfrm>
            <a:off x="5954078" y="3074194"/>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1) Durga Sai Sandeep Mopidevi 
2) T.NITHIN KUMAR REDDY
3) Rabin S
4) MOHAN ADITHYA KANNEPALLI</a:t>
            </a:r>
            <a:endParaRPr lang="en-US" sz="1750" dirty="0"/>
          </a:p>
        </p:txBody>
      </p:sp>
      <p:sp>
        <p:nvSpPr>
          <p:cNvPr id="11" name="Shape 9"/>
          <p:cNvSpPr/>
          <p:nvPr/>
        </p:nvSpPr>
        <p:spPr>
          <a:xfrm>
            <a:off x="9640133" y="2583775"/>
            <a:ext cx="510302" cy="510302"/>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12" name="Text 10"/>
          <p:cNvSpPr/>
          <p:nvPr/>
        </p:nvSpPr>
        <p:spPr>
          <a:xfrm>
            <a:off x="9803011" y="2668786"/>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3" name="Text 11"/>
          <p:cNvSpPr/>
          <p:nvPr/>
        </p:nvSpPr>
        <p:spPr>
          <a:xfrm>
            <a:off x="10377249" y="258377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Team 3</a:t>
            </a:r>
            <a:endParaRPr lang="en-US" sz="2200" dirty="0"/>
          </a:p>
        </p:txBody>
      </p:sp>
      <p:sp>
        <p:nvSpPr>
          <p:cNvPr id="14" name="Text 12"/>
          <p:cNvSpPr/>
          <p:nvPr/>
        </p:nvSpPr>
        <p:spPr>
          <a:xfrm>
            <a:off x="10377249" y="3074194"/>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1) Shekhar Jugtwan
2) Kashish Bhargava
3) Bala Pramithran R
4) Shraddha Nand Pandey</a:t>
            </a:r>
            <a:endParaRPr lang="en-US" sz="1750" dirty="0"/>
          </a:p>
        </p:txBody>
      </p:sp>
      <p:sp>
        <p:nvSpPr>
          <p:cNvPr id="15" name="Shape 13"/>
          <p:cNvSpPr/>
          <p:nvPr/>
        </p:nvSpPr>
        <p:spPr>
          <a:xfrm>
            <a:off x="793790" y="5007769"/>
            <a:ext cx="510302" cy="510302"/>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16" name="Text 14"/>
          <p:cNvSpPr/>
          <p:nvPr/>
        </p:nvSpPr>
        <p:spPr>
          <a:xfrm>
            <a:off x="953333" y="5092779"/>
            <a:ext cx="191214"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4</a:t>
            </a:r>
            <a:endParaRPr lang="en-US" sz="2650" dirty="0"/>
          </a:p>
        </p:txBody>
      </p:sp>
      <p:sp>
        <p:nvSpPr>
          <p:cNvPr id="17" name="Text 15"/>
          <p:cNvSpPr/>
          <p:nvPr/>
        </p:nvSpPr>
        <p:spPr>
          <a:xfrm>
            <a:off x="1530906" y="5007769"/>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Team 4</a:t>
            </a:r>
            <a:endParaRPr lang="en-US" sz="2200" dirty="0"/>
          </a:p>
        </p:txBody>
      </p:sp>
      <p:sp>
        <p:nvSpPr>
          <p:cNvPr id="18" name="Text 16"/>
          <p:cNvSpPr/>
          <p:nvPr/>
        </p:nvSpPr>
        <p:spPr>
          <a:xfrm>
            <a:off x="1530906" y="5498187"/>
            <a:ext cx="56709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1) NIVEDITA M 
2) Yazar Arafath 
3) GAJULA LAKSHMI NAGA VARSHITHA 
4) Arpita Amar Kadtane</a:t>
            </a:r>
            <a:endParaRPr lang="en-US" sz="1750" dirty="0"/>
          </a:p>
        </p:txBody>
      </p:sp>
      <p:sp>
        <p:nvSpPr>
          <p:cNvPr id="19" name="Shape 17"/>
          <p:cNvSpPr/>
          <p:nvPr/>
        </p:nvSpPr>
        <p:spPr>
          <a:xfrm>
            <a:off x="7428667" y="5007769"/>
            <a:ext cx="510302" cy="510302"/>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20" name="Text 18"/>
          <p:cNvSpPr/>
          <p:nvPr/>
        </p:nvSpPr>
        <p:spPr>
          <a:xfrm>
            <a:off x="7597378" y="5092779"/>
            <a:ext cx="17287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5</a:t>
            </a:r>
            <a:endParaRPr lang="en-US" sz="2650" dirty="0"/>
          </a:p>
        </p:txBody>
      </p:sp>
      <p:sp>
        <p:nvSpPr>
          <p:cNvPr id="21" name="Text 19"/>
          <p:cNvSpPr/>
          <p:nvPr/>
        </p:nvSpPr>
        <p:spPr>
          <a:xfrm>
            <a:off x="8165783" y="5007769"/>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Team 5</a:t>
            </a:r>
            <a:endParaRPr lang="en-US" sz="2200" dirty="0"/>
          </a:p>
        </p:txBody>
      </p:sp>
      <p:sp>
        <p:nvSpPr>
          <p:cNvPr id="22" name="Text 20"/>
          <p:cNvSpPr/>
          <p:nvPr/>
        </p:nvSpPr>
        <p:spPr>
          <a:xfrm>
            <a:off x="8165783" y="5498187"/>
            <a:ext cx="56709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1) Sihabutheen Haq P S
2) Pratham Dhakate 
3) Harshit Pandey 
4) Harsh Vardhan Chaturvedi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67188"/>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a:t>
            </a:r>
            <a:endParaRPr lang="en-US" sz="4450" dirty="0"/>
          </a:p>
        </p:txBody>
      </p:sp>
      <p:sp>
        <p:nvSpPr>
          <p:cNvPr id="4" name="Shape 1"/>
          <p:cNvSpPr/>
          <p:nvPr/>
        </p:nvSpPr>
        <p:spPr>
          <a:xfrm>
            <a:off x="6280190" y="3316129"/>
            <a:ext cx="7556421" cy="2646283"/>
          </a:xfrm>
          <a:prstGeom prst="roundRect">
            <a:avLst>
              <a:gd name="adj" fmla="val 3600"/>
            </a:avLst>
          </a:prstGeom>
          <a:solidFill>
            <a:srgbClr val="FCE2CF"/>
          </a:solidFill>
          <a:ln w="7620">
            <a:solidFill>
              <a:srgbClr val="E2C8B5"/>
            </a:solidFill>
            <a:prstDash val="solid"/>
          </a:ln>
        </p:spPr>
        <p:txBody>
          <a:bodyPr/>
          <a:lstStyle/>
          <a:p>
            <a:endParaRPr lang="en-IN"/>
          </a:p>
        </p:txBody>
      </p:sp>
      <p:sp>
        <p:nvSpPr>
          <p:cNvPr id="5" name="Text 2"/>
          <p:cNvSpPr/>
          <p:nvPr/>
        </p:nvSpPr>
        <p:spPr>
          <a:xfrm>
            <a:off x="6514624" y="3550563"/>
            <a:ext cx="7087553" cy="217741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SkillHive is a modern e-learning platform designed to create a seamless and engaging learning experience. It empowers candidates, instructors, and administrators with efficient course management and assessments. With user-friendly navigation and structured learning tools, SkillHive bridges the gap between learners and knowledge, making education more accessible and interactive.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92361" y="622578"/>
            <a:ext cx="7073741" cy="70746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Project Objective &amp; Overview</a:t>
            </a:r>
            <a:endParaRPr lang="en-US" sz="4450" dirty="0"/>
          </a:p>
        </p:txBody>
      </p:sp>
      <p:sp>
        <p:nvSpPr>
          <p:cNvPr id="4" name="Shape 1"/>
          <p:cNvSpPr/>
          <p:nvPr/>
        </p:nvSpPr>
        <p:spPr>
          <a:xfrm>
            <a:off x="792361" y="1924288"/>
            <a:ext cx="509349" cy="509349"/>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5" name="Text 2"/>
          <p:cNvSpPr/>
          <p:nvPr/>
        </p:nvSpPr>
        <p:spPr>
          <a:xfrm>
            <a:off x="981670" y="2009180"/>
            <a:ext cx="130731" cy="339566"/>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1528048" y="1924288"/>
            <a:ext cx="2829997" cy="353735"/>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Overview</a:t>
            </a:r>
            <a:endParaRPr lang="en-US" sz="2200" dirty="0"/>
          </a:p>
        </p:txBody>
      </p:sp>
      <p:sp>
        <p:nvSpPr>
          <p:cNvPr id="7" name="Text 4"/>
          <p:cNvSpPr/>
          <p:nvPr/>
        </p:nvSpPr>
        <p:spPr>
          <a:xfrm>
            <a:off x="1528048" y="2413754"/>
            <a:ext cx="6823591" cy="1449229"/>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In today’s digital age, online education bridges the gap between learners and knowledge. The E-Learning Platform will empower candidates and instructors by creating a seamless, interactive, and organized learning environment.</a:t>
            </a:r>
            <a:endParaRPr lang="en-US" sz="1750" dirty="0"/>
          </a:p>
        </p:txBody>
      </p:sp>
      <p:sp>
        <p:nvSpPr>
          <p:cNvPr id="8" name="Shape 5"/>
          <p:cNvSpPr/>
          <p:nvPr/>
        </p:nvSpPr>
        <p:spPr>
          <a:xfrm>
            <a:off x="792361" y="4343995"/>
            <a:ext cx="509349" cy="509349"/>
          </a:xfrm>
          <a:prstGeom prst="roundRect">
            <a:avLst>
              <a:gd name="adj" fmla="val 18669"/>
            </a:avLst>
          </a:prstGeom>
          <a:solidFill>
            <a:srgbClr val="FCE2CF"/>
          </a:solidFill>
          <a:ln w="7620">
            <a:solidFill>
              <a:srgbClr val="E2C8B5"/>
            </a:solidFill>
            <a:prstDash val="solid"/>
          </a:ln>
        </p:spPr>
        <p:txBody>
          <a:bodyPr/>
          <a:lstStyle/>
          <a:p>
            <a:endParaRPr lang="en-IN"/>
          </a:p>
        </p:txBody>
      </p:sp>
      <p:sp>
        <p:nvSpPr>
          <p:cNvPr id="9" name="Text 6"/>
          <p:cNvSpPr/>
          <p:nvPr/>
        </p:nvSpPr>
        <p:spPr>
          <a:xfrm>
            <a:off x="958691" y="4428887"/>
            <a:ext cx="176570" cy="339566"/>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1528048" y="4343995"/>
            <a:ext cx="2829997" cy="353735"/>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Project Objectives</a:t>
            </a:r>
            <a:endParaRPr lang="en-US" sz="2200" dirty="0"/>
          </a:p>
        </p:txBody>
      </p:sp>
      <p:sp>
        <p:nvSpPr>
          <p:cNvPr id="11" name="Text 8"/>
          <p:cNvSpPr/>
          <p:nvPr/>
        </p:nvSpPr>
        <p:spPr>
          <a:xfrm>
            <a:off x="1528048" y="4833461"/>
            <a:ext cx="6823591" cy="362307"/>
          </a:xfrm>
          <a:prstGeom prst="rect">
            <a:avLst/>
          </a:prstGeom>
          <a:noFill/>
          <a:ln/>
        </p:spPr>
        <p:txBody>
          <a:bodyPr wrap="none" lIns="0" tIns="0" rIns="0" bIns="0" rtlCol="0" anchor="t"/>
          <a:lstStyle/>
          <a:p>
            <a:pPr marL="342900" indent="-342900">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Build an intuitive platform to streamline online learning.</a:t>
            </a:r>
            <a:endParaRPr lang="en-US" sz="1750" dirty="0"/>
          </a:p>
        </p:txBody>
      </p:sp>
      <p:sp>
        <p:nvSpPr>
          <p:cNvPr id="12" name="Text 9"/>
          <p:cNvSpPr/>
          <p:nvPr/>
        </p:nvSpPr>
        <p:spPr>
          <a:xfrm>
            <a:off x="1528048" y="5274945"/>
            <a:ext cx="6823591" cy="724614"/>
          </a:xfrm>
          <a:prstGeom prst="rect">
            <a:avLst/>
          </a:prstGeom>
          <a:noFill/>
          <a:ln/>
        </p:spPr>
        <p:txBody>
          <a:bodyPr wrap="square" lIns="0" tIns="0" rIns="0" bIns="0" rtlCol="0" anchor="t"/>
          <a:lstStyle/>
          <a:p>
            <a:pPr marL="342900" indent="-342900">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Enable administrators to manage courses, instructors, and candidates efficiently.</a:t>
            </a:r>
            <a:endParaRPr lang="en-US" sz="1750" dirty="0"/>
          </a:p>
        </p:txBody>
      </p:sp>
      <p:sp>
        <p:nvSpPr>
          <p:cNvPr id="13" name="Text 10"/>
          <p:cNvSpPr/>
          <p:nvPr/>
        </p:nvSpPr>
        <p:spPr>
          <a:xfrm>
            <a:off x="1528048" y="6078736"/>
            <a:ext cx="6823591" cy="724614"/>
          </a:xfrm>
          <a:prstGeom prst="rect">
            <a:avLst/>
          </a:prstGeom>
          <a:noFill/>
          <a:ln/>
        </p:spPr>
        <p:txBody>
          <a:bodyPr wrap="square" lIns="0" tIns="0" rIns="0" bIns="0" rtlCol="0" anchor="t"/>
          <a:lstStyle/>
          <a:p>
            <a:pPr marL="342900" indent="-342900">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Offers candidates the chance to enroll in courses and participate in assessments.</a:t>
            </a:r>
            <a:endParaRPr lang="en-US" sz="1750" dirty="0"/>
          </a:p>
        </p:txBody>
      </p:sp>
      <p:sp>
        <p:nvSpPr>
          <p:cNvPr id="14" name="Text 11"/>
          <p:cNvSpPr/>
          <p:nvPr/>
        </p:nvSpPr>
        <p:spPr>
          <a:xfrm>
            <a:off x="1528048" y="6882527"/>
            <a:ext cx="6823591" cy="724614"/>
          </a:xfrm>
          <a:prstGeom prst="rect">
            <a:avLst/>
          </a:prstGeom>
          <a:noFill/>
          <a:ln/>
        </p:spPr>
        <p:txBody>
          <a:bodyPr wrap="square" lIns="0" tIns="0" rIns="0" bIns="0" rtlCol="0" anchor="t"/>
          <a:lstStyle/>
          <a:p>
            <a:pPr marL="342900" indent="-342900">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Provide instructors with tools to manage courses.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1487"/>
            <a:ext cx="5712857"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Technology Stack Used</a:t>
            </a:r>
            <a:endParaRPr lang="en-US" sz="4450" dirty="0"/>
          </a:p>
        </p:txBody>
      </p:sp>
      <p:pic>
        <p:nvPicPr>
          <p:cNvPr id="4" name="Image 1" descr="preencoded.png"/>
          <p:cNvPicPr>
            <a:picLocks noChangeAspect="1"/>
          </p:cNvPicPr>
          <p:nvPr/>
        </p:nvPicPr>
        <p:blipFill>
          <a:blip r:embed="rId4"/>
          <a:stretch>
            <a:fillRect/>
          </a:stretch>
        </p:blipFill>
        <p:spPr>
          <a:xfrm>
            <a:off x="793790" y="2470428"/>
            <a:ext cx="566976" cy="566976"/>
          </a:xfrm>
          <a:prstGeom prst="rect">
            <a:avLst/>
          </a:prstGeom>
        </p:spPr>
      </p:pic>
      <p:sp>
        <p:nvSpPr>
          <p:cNvPr id="5" name="Text 1"/>
          <p:cNvSpPr/>
          <p:nvPr/>
        </p:nvSpPr>
        <p:spPr>
          <a:xfrm>
            <a:off x="793790" y="3264218"/>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Frontend</a:t>
            </a:r>
            <a:endParaRPr lang="en-US" sz="2200" dirty="0"/>
          </a:p>
        </p:txBody>
      </p:sp>
      <p:sp>
        <p:nvSpPr>
          <p:cNvPr id="6" name="Text 2"/>
          <p:cNvSpPr/>
          <p:nvPr/>
        </p:nvSpPr>
        <p:spPr>
          <a:xfrm>
            <a:off x="793790" y="3754636"/>
            <a:ext cx="22919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Angular v17/v18.</a:t>
            </a:r>
            <a:endParaRPr lang="en-US" sz="1750" dirty="0"/>
          </a:p>
        </p:txBody>
      </p:sp>
      <p:pic>
        <p:nvPicPr>
          <p:cNvPr id="7" name="Image 2" descr="preencoded.png"/>
          <p:cNvPicPr>
            <a:picLocks noChangeAspect="1"/>
          </p:cNvPicPr>
          <p:nvPr/>
        </p:nvPicPr>
        <p:blipFill>
          <a:blip r:embed="rId5"/>
          <a:stretch>
            <a:fillRect/>
          </a:stretch>
        </p:blipFill>
        <p:spPr>
          <a:xfrm>
            <a:off x="3425904" y="2470428"/>
            <a:ext cx="566976" cy="566976"/>
          </a:xfrm>
          <a:prstGeom prst="rect">
            <a:avLst/>
          </a:prstGeom>
        </p:spPr>
      </p:pic>
      <p:sp>
        <p:nvSpPr>
          <p:cNvPr id="8" name="Text 3"/>
          <p:cNvSpPr/>
          <p:nvPr/>
        </p:nvSpPr>
        <p:spPr>
          <a:xfrm>
            <a:off x="3425904" y="3264218"/>
            <a:ext cx="2292072"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Backend</a:t>
            </a:r>
            <a:endParaRPr lang="en-US" sz="2200" dirty="0"/>
          </a:p>
        </p:txBody>
      </p:sp>
      <p:sp>
        <p:nvSpPr>
          <p:cNvPr id="9" name="Text 4"/>
          <p:cNvSpPr/>
          <p:nvPr/>
        </p:nvSpPr>
        <p:spPr>
          <a:xfrm>
            <a:off x="3425904" y="3754636"/>
            <a:ext cx="229207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Mock JSON API Server.</a:t>
            </a:r>
            <a:endParaRPr lang="en-US" sz="1750" dirty="0"/>
          </a:p>
        </p:txBody>
      </p:sp>
      <p:pic>
        <p:nvPicPr>
          <p:cNvPr id="10" name="Image 3" descr="preencoded.png"/>
          <p:cNvPicPr>
            <a:picLocks noChangeAspect="1"/>
          </p:cNvPicPr>
          <p:nvPr/>
        </p:nvPicPr>
        <p:blipFill>
          <a:blip r:embed="rId6"/>
          <a:stretch>
            <a:fillRect/>
          </a:stretch>
        </p:blipFill>
        <p:spPr>
          <a:xfrm>
            <a:off x="6058138" y="2470428"/>
            <a:ext cx="566976" cy="566976"/>
          </a:xfrm>
          <a:prstGeom prst="rect">
            <a:avLst/>
          </a:prstGeom>
        </p:spPr>
      </p:pic>
      <p:sp>
        <p:nvSpPr>
          <p:cNvPr id="11" name="Text 5"/>
          <p:cNvSpPr/>
          <p:nvPr/>
        </p:nvSpPr>
        <p:spPr>
          <a:xfrm>
            <a:off x="6058138" y="3264218"/>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Database</a:t>
            </a:r>
            <a:endParaRPr lang="en-US" sz="2200" dirty="0"/>
          </a:p>
        </p:txBody>
      </p:sp>
      <p:sp>
        <p:nvSpPr>
          <p:cNvPr id="12" name="Text 6"/>
          <p:cNvSpPr/>
          <p:nvPr/>
        </p:nvSpPr>
        <p:spPr>
          <a:xfrm>
            <a:off x="6058138" y="3754636"/>
            <a:ext cx="22919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JSON-based mock storage.</a:t>
            </a:r>
            <a:endParaRPr lang="en-US" sz="1750" dirty="0"/>
          </a:p>
        </p:txBody>
      </p:sp>
      <p:pic>
        <p:nvPicPr>
          <p:cNvPr id="13" name="Image 4" descr="preencoded.png"/>
          <p:cNvPicPr>
            <a:picLocks noChangeAspect="1"/>
          </p:cNvPicPr>
          <p:nvPr/>
        </p:nvPicPr>
        <p:blipFill>
          <a:blip r:embed="rId7"/>
          <a:stretch>
            <a:fillRect/>
          </a:stretch>
        </p:blipFill>
        <p:spPr>
          <a:xfrm>
            <a:off x="793790" y="5160883"/>
            <a:ext cx="566976" cy="566976"/>
          </a:xfrm>
          <a:prstGeom prst="rect">
            <a:avLst/>
          </a:prstGeom>
        </p:spPr>
      </p:pic>
      <p:sp>
        <p:nvSpPr>
          <p:cNvPr id="14" name="Text 7"/>
          <p:cNvSpPr/>
          <p:nvPr/>
        </p:nvSpPr>
        <p:spPr>
          <a:xfrm>
            <a:off x="793790" y="5954673"/>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Cloud Storage</a:t>
            </a:r>
            <a:endParaRPr lang="en-US" sz="2200" dirty="0"/>
          </a:p>
        </p:txBody>
      </p:sp>
      <p:sp>
        <p:nvSpPr>
          <p:cNvPr id="15" name="Text 8"/>
          <p:cNvSpPr/>
          <p:nvPr/>
        </p:nvSpPr>
        <p:spPr>
          <a:xfrm>
            <a:off x="793790" y="6445091"/>
            <a:ext cx="22919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Cloudinary.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3427" y="593288"/>
            <a:ext cx="7637145" cy="1345406"/>
          </a:xfrm>
          <a:prstGeom prst="rect">
            <a:avLst/>
          </a:prstGeom>
          <a:noFill/>
          <a:ln/>
        </p:spPr>
        <p:txBody>
          <a:bodyPr wrap="square" lIns="0" tIns="0" rIns="0" bIns="0" rtlCol="0" anchor="t"/>
          <a:lstStyle/>
          <a:p>
            <a:pPr marL="0" indent="0">
              <a:lnSpc>
                <a:spcPts val="5250"/>
              </a:lnSpc>
              <a:buNone/>
            </a:pPr>
            <a:r>
              <a:rPr lang="en-US" sz="4200" kern="0" spc="-127" dirty="0">
                <a:solidFill>
                  <a:srgbClr val="2C3F42"/>
                </a:solidFill>
                <a:latin typeface="Bitter Medium" pitchFamily="34" charset="0"/>
                <a:ea typeface="Bitter Medium" pitchFamily="34" charset="-122"/>
                <a:cs typeface="Bitter Medium" pitchFamily="34" charset="-120"/>
              </a:rPr>
              <a:t>Module 1: User Authentication and Role Management</a:t>
            </a:r>
            <a:endParaRPr lang="en-US" sz="4200" dirty="0"/>
          </a:p>
        </p:txBody>
      </p:sp>
      <p:sp>
        <p:nvSpPr>
          <p:cNvPr id="4" name="Shape 1"/>
          <p:cNvSpPr/>
          <p:nvPr/>
        </p:nvSpPr>
        <p:spPr>
          <a:xfrm>
            <a:off x="753427" y="2503765"/>
            <a:ext cx="484346" cy="484346"/>
          </a:xfrm>
          <a:prstGeom prst="roundRect">
            <a:avLst>
              <a:gd name="adj" fmla="val 18667"/>
            </a:avLst>
          </a:prstGeom>
          <a:solidFill>
            <a:srgbClr val="FCE2CF"/>
          </a:solidFill>
          <a:ln w="7620">
            <a:solidFill>
              <a:srgbClr val="E2C8B5"/>
            </a:solidFill>
            <a:prstDash val="solid"/>
          </a:ln>
        </p:spPr>
        <p:txBody>
          <a:bodyPr/>
          <a:lstStyle/>
          <a:p>
            <a:endParaRPr lang="en-IN"/>
          </a:p>
        </p:txBody>
      </p:sp>
      <p:sp>
        <p:nvSpPr>
          <p:cNvPr id="5" name="Text 2"/>
          <p:cNvSpPr/>
          <p:nvPr/>
        </p:nvSpPr>
        <p:spPr>
          <a:xfrm>
            <a:off x="933450" y="2584490"/>
            <a:ext cx="124301" cy="322898"/>
          </a:xfrm>
          <a:prstGeom prst="rect">
            <a:avLst/>
          </a:prstGeom>
          <a:noFill/>
          <a:ln/>
        </p:spPr>
        <p:txBody>
          <a:bodyPr wrap="none" lIns="0" tIns="0" rIns="0" bIns="0" rtlCol="0" anchor="t"/>
          <a:lstStyle/>
          <a:p>
            <a:pPr marL="0" indent="0" algn="ctr">
              <a:lnSpc>
                <a:spcPts val="2500"/>
              </a:lnSpc>
              <a:buNone/>
            </a:pPr>
            <a:r>
              <a:rPr lang="en-US" sz="2500" kern="0" spc="-76" dirty="0">
                <a:solidFill>
                  <a:srgbClr val="2B2E3C"/>
                </a:solidFill>
                <a:latin typeface="Bitter Medium" pitchFamily="34" charset="0"/>
                <a:ea typeface="Bitter Medium" pitchFamily="34" charset="-122"/>
                <a:cs typeface="Bitter Medium" pitchFamily="34" charset="-120"/>
              </a:rPr>
              <a:t>1</a:t>
            </a:r>
            <a:endParaRPr lang="en-US" sz="2500" dirty="0"/>
          </a:p>
        </p:txBody>
      </p:sp>
      <p:sp>
        <p:nvSpPr>
          <p:cNvPr id="6" name="Text 3"/>
          <p:cNvSpPr/>
          <p:nvPr/>
        </p:nvSpPr>
        <p:spPr>
          <a:xfrm>
            <a:off x="1453039" y="2503765"/>
            <a:ext cx="2690812" cy="336352"/>
          </a:xfrm>
          <a:prstGeom prst="rect">
            <a:avLst/>
          </a:prstGeom>
          <a:noFill/>
          <a:ln/>
        </p:spPr>
        <p:txBody>
          <a:bodyPr wrap="none" lIns="0" tIns="0" rIns="0" bIns="0" rtlCol="0" anchor="t"/>
          <a:lstStyle/>
          <a:p>
            <a:pPr marL="0" indent="0">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Overview</a:t>
            </a:r>
            <a:endParaRPr lang="en-US" sz="2100" dirty="0"/>
          </a:p>
        </p:txBody>
      </p:sp>
      <p:sp>
        <p:nvSpPr>
          <p:cNvPr id="7" name="Text 4"/>
          <p:cNvSpPr/>
          <p:nvPr/>
        </p:nvSpPr>
        <p:spPr>
          <a:xfrm>
            <a:off x="1453039" y="2969181"/>
            <a:ext cx="6937534" cy="688658"/>
          </a:xfrm>
          <a:prstGeom prst="rect">
            <a:avLst/>
          </a:prstGeom>
          <a:noFill/>
          <a:ln/>
        </p:spPr>
        <p:txBody>
          <a:bodyPr wrap="square" lIns="0" tIns="0" rIns="0" bIns="0" rtlCol="0" anchor="t"/>
          <a:lstStyle/>
          <a:p>
            <a:pPr marL="0" indent="0">
              <a:lnSpc>
                <a:spcPts val="2700"/>
              </a:lnSpc>
              <a:buNone/>
            </a:pPr>
            <a:r>
              <a:rPr lang="en-US" sz="1650" kern="0" spc="-34" dirty="0">
                <a:solidFill>
                  <a:srgbClr val="2B2E3C"/>
                </a:solidFill>
                <a:latin typeface="Open Sans" pitchFamily="34" charset="0"/>
                <a:ea typeface="Open Sans" pitchFamily="34" charset="-122"/>
                <a:cs typeface="Open Sans" pitchFamily="34" charset="-120"/>
              </a:rPr>
              <a:t>This module focuses on user authentication, role-based access control, and account management.</a:t>
            </a:r>
            <a:endParaRPr lang="en-US" sz="1650" dirty="0"/>
          </a:p>
        </p:txBody>
      </p:sp>
      <p:sp>
        <p:nvSpPr>
          <p:cNvPr id="8" name="Shape 5"/>
          <p:cNvSpPr/>
          <p:nvPr/>
        </p:nvSpPr>
        <p:spPr>
          <a:xfrm>
            <a:off x="753427" y="4115276"/>
            <a:ext cx="484346" cy="484346"/>
          </a:xfrm>
          <a:prstGeom prst="roundRect">
            <a:avLst>
              <a:gd name="adj" fmla="val 18667"/>
            </a:avLst>
          </a:prstGeom>
          <a:solidFill>
            <a:srgbClr val="FCE2CF"/>
          </a:solidFill>
          <a:ln w="7620">
            <a:solidFill>
              <a:srgbClr val="E2C8B5"/>
            </a:solidFill>
            <a:prstDash val="solid"/>
          </a:ln>
        </p:spPr>
        <p:txBody>
          <a:bodyPr/>
          <a:lstStyle/>
          <a:p>
            <a:endParaRPr lang="en-IN"/>
          </a:p>
        </p:txBody>
      </p:sp>
      <p:sp>
        <p:nvSpPr>
          <p:cNvPr id="9" name="Text 6"/>
          <p:cNvSpPr/>
          <p:nvPr/>
        </p:nvSpPr>
        <p:spPr>
          <a:xfrm>
            <a:off x="911662" y="4196001"/>
            <a:ext cx="167878" cy="322898"/>
          </a:xfrm>
          <a:prstGeom prst="rect">
            <a:avLst/>
          </a:prstGeom>
          <a:noFill/>
          <a:ln/>
        </p:spPr>
        <p:txBody>
          <a:bodyPr wrap="none" lIns="0" tIns="0" rIns="0" bIns="0" rtlCol="0" anchor="t"/>
          <a:lstStyle/>
          <a:p>
            <a:pPr marL="0" indent="0" algn="ctr">
              <a:lnSpc>
                <a:spcPts val="2500"/>
              </a:lnSpc>
              <a:buNone/>
            </a:pPr>
            <a:r>
              <a:rPr lang="en-US" sz="2500" kern="0" spc="-76" dirty="0">
                <a:solidFill>
                  <a:srgbClr val="2B2E3C"/>
                </a:solidFill>
                <a:latin typeface="Bitter Medium" pitchFamily="34" charset="0"/>
                <a:ea typeface="Bitter Medium" pitchFamily="34" charset="-122"/>
                <a:cs typeface="Bitter Medium" pitchFamily="34" charset="-120"/>
              </a:rPr>
              <a:t>2</a:t>
            </a:r>
            <a:endParaRPr lang="en-US" sz="2500" dirty="0"/>
          </a:p>
        </p:txBody>
      </p:sp>
      <p:sp>
        <p:nvSpPr>
          <p:cNvPr id="10" name="Text 7"/>
          <p:cNvSpPr/>
          <p:nvPr/>
        </p:nvSpPr>
        <p:spPr>
          <a:xfrm>
            <a:off x="1453039" y="4115276"/>
            <a:ext cx="2690812" cy="336352"/>
          </a:xfrm>
          <a:prstGeom prst="rect">
            <a:avLst/>
          </a:prstGeom>
          <a:noFill/>
          <a:ln/>
        </p:spPr>
        <p:txBody>
          <a:bodyPr wrap="none" lIns="0" tIns="0" rIns="0" bIns="0" rtlCol="0" anchor="t"/>
          <a:lstStyle/>
          <a:p>
            <a:pPr marL="0" indent="0">
              <a:lnSpc>
                <a:spcPts val="2600"/>
              </a:lnSpc>
              <a:buNone/>
            </a:pPr>
            <a:r>
              <a:rPr lang="en-US" sz="2100" kern="0" spc="-64" dirty="0">
                <a:solidFill>
                  <a:srgbClr val="2B2E3C"/>
                </a:solidFill>
                <a:latin typeface="Bitter Medium" pitchFamily="34" charset="0"/>
                <a:ea typeface="Bitter Medium" pitchFamily="34" charset="-122"/>
                <a:cs typeface="Bitter Medium" pitchFamily="34" charset="-120"/>
              </a:rPr>
              <a:t>Key Features </a:t>
            </a:r>
            <a:endParaRPr lang="en-US" sz="2100" dirty="0"/>
          </a:p>
        </p:txBody>
      </p:sp>
      <p:sp>
        <p:nvSpPr>
          <p:cNvPr id="11" name="Text 8"/>
          <p:cNvSpPr/>
          <p:nvPr/>
        </p:nvSpPr>
        <p:spPr>
          <a:xfrm>
            <a:off x="1453039" y="4580692"/>
            <a:ext cx="6937534" cy="688658"/>
          </a:xfrm>
          <a:prstGeom prst="rect">
            <a:avLst/>
          </a:prstGeom>
          <a:noFill/>
          <a:ln/>
        </p:spPr>
        <p:txBody>
          <a:bodyPr wrap="square" lIns="0" tIns="0" rIns="0" bIns="0" rtlCol="0" anchor="t"/>
          <a:lstStyle/>
          <a:p>
            <a:pPr marL="342900" indent="-342900">
              <a:lnSpc>
                <a:spcPts val="2700"/>
              </a:lnSpc>
              <a:buSzPct val="100000"/>
              <a:buChar char="•"/>
            </a:pPr>
            <a:r>
              <a:rPr lang="en-US" sz="1650" kern="0" spc="-34" dirty="0">
                <a:solidFill>
                  <a:srgbClr val="2B2E3C"/>
                </a:solidFill>
                <a:latin typeface="Open Sans" pitchFamily="34" charset="0"/>
                <a:ea typeface="Open Sans" pitchFamily="34" charset="-122"/>
                <a:cs typeface="Open Sans" pitchFamily="34" charset="-120"/>
              </a:rPr>
              <a:t>Login: Secure login with role-specific access (Admin, Instructor, Candidate). </a:t>
            </a:r>
            <a:endParaRPr lang="en-US" sz="1650" dirty="0"/>
          </a:p>
        </p:txBody>
      </p:sp>
      <p:sp>
        <p:nvSpPr>
          <p:cNvPr id="12" name="Text 9"/>
          <p:cNvSpPr/>
          <p:nvPr/>
        </p:nvSpPr>
        <p:spPr>
          <a:xfrm>
            <a:off x="1453039" y="5344597"/>
            <a:ext cx="6937534" cy="688658"/>
          </a:xfrm>
          <a:prstGeom prst="rect">
            <a:avLst/>
          </a:prstGeom>
          <a:noFill/>
          <a:ln/>
        </p:spPr>
        <p:txBody>
          <a:bodyPr wrap="square" lIns="0" tIns="0" rIns="0" bIns="0" rtlCol="0" anchor="t"/>
          <a:lstStyle/>
          <a:p>
            <a:pPr marL="342900" indent="-342900">
              <a:lnSpc>
                <a:spcPts val="2700"/>
              </a:lnSpc>
              <a:buSzPct val="100000"/>
              <a:buChar char="•"/>
            </a:pPr>
            <a:r>
              <a:rPr lang="en-US" sz="1650" kern="0" spc="-34" dirty="0">
                <a:solidFill>
                  <a:srgbClr val="2B2E3C"/>
                </a:solidFill>
                <a:latin typeface="Open Sans" pitchFamily="34" charset="0"/>
                <a:ea typeface="Open Sans" pitchFamily="34" charset="-122"/>
                <a:cs typeface="Open Sans" pitchFamily="34" charset="-120"/>
              </a:rPr>
              <a:t>Candidate &amp; Instructor Registration: Users can sign up with necessary details. </a:t>
            </a:r>
            <a:endParaRPr lang="en-US" sz="1650" dirty="0"/>
          </a:p>
        </p:txBody>
      </p:sp>
      <p:sp>
        <p:nvSpPr>
          <p:cNvPr id="13" name="Text 10"/>
          <p:cNvSpPr/>
          <p:nvPr/>
        </p:nvSpPr>
        <p:spPr>
          <a:xfrm>
            <a:off x="1453039" y="6108502"/>
            <a:ext cx="6937534" cy="344329"/>
          </a:xfrm>
          <a:prstGeom prst="rect">
            <a:avLst/>
          </a:prstGeom>
          <a:noFill/>
          <a:ln/>
        </p:spPr>
        <p:txBody>
          <a:bodyPr wrap="none" lIns="0" tIns="0" rIns="0" bIns="0" rtlCol="0" anchor="t"/>
          <a:lstStyle/>
          <a:p>
            <a:pPr marL="342900" indent="-342900">
              <a:lnSpc>
                <a:spcPts val="2700"/>
              </a:lnSpc>
              <a:buSzPct val="100000"/>
              <a:buChar char="•"/>
            </a:pPr>
            <a:r>
              <a:rPr lang="en-US" sz="1650" kern="0" spc="-34" dirty="0">
                <a:solidFill>
                  <a:srgbClr val="2B2E3C"/>
                </a:solidFill>
                <a:latin typeface="Open Sans" pitchFamily="34" charset="0"/>
                <a:ea typeface="Open Sans" pitchFamily="34" charset="-122"/>
                <a:cs typeface="Open Sans" pitchFamily="34" charset="-120"/>
              </a:rPr>
              <a:t>Role Selection: Users choose their role during signup. </a:t>
            </a:r>
            <a:endParaRPr lang="en-US" sz="1650" dirty="0"/>
          </a:p>
        </p:txBody>
      </p:sp>
      <p:sp>
        <p:nvSpPr>
          <p:cNvPr id="14" name="Text 11"/>
          <p:cNvSpPr/>
          <p:nvPr/>
        </p:nvSpPr>
        <p:spPr>
          <a:xfrm>
            <a:off x="1453039" y="6528078"/>
            <a:ext cx="6937534" cy="344329"/>
          </a:xfrm>
          <a:prstGeom prst="rect">
            <a:avLst/>
          </a:prstGeom>
          <a:noFill/>
          <a:ln/>
        </p:spPr>
        <p:txBody>
          <a:bodyPr wrap="none" lIns="0" tIns="0" rIns="0" bIns="0" rtlCol="0" anchor="t"/>
          <a:lstStyle/>
          <a:p>
            <a:pPr marL="342900" indent="-342900">
              <a:lnSpc>
                <a:spcPts val="2700"/>
              </a:lnSpc>
              <a:buSzPct val="100000"/>
              <a:buChar char="•"/>
            </a:pPr>
            <a:r>
              <a:rPr lang="en-US" sz="1650" kern="0" spc="-34" dirty="0">
                <a:solidFill>
                  <a:srgbClr val="2B2E3C"/>
                </a:solidFill>
                <a:latin typeface="Open Sans" pitchFamily="34" charset="0"/>
                <a:ea typeface="Open Sans" pitchFamily="34" charset="-122"/>
                <a:cs typeface="Open Sans" pitchFamily="34" charset="-120"/>
              </a:rPr>
              <a:t>Password Recovery: Reset password via email link.</a:t>
            </a:r>
            <a:endParaRPr lang="en-US" sz="1650" dirty="0"/>
          </a:p>
        </p:txBody>
      </p:sp>
      <p:sp>
        <p:nvSpPr>
          <p:cNvPr id="15" name="Text 12"/>
          <p:cNvSpPr/>
          <p:nvPr/>
        </p:nvSpPr>
        <p:spPr>
          <a:xfrm>
            <a:off x="1453039" y="6947654"/>
            <a:ext cx="6937534" cy="688658"/>
          </a:xfrm>
          <a:prstGeom prst="rect">
            <a:avLst/>
          </a:prstGeom>
          <a:noFill/>
          <a:ln/>
        </p:spPr>
        <p:txBody>
          <a:bodyPr wrap="square" lIns="0" tIns="0" rIns="0" bIns="0" rtlCol="0" anchor="t"/>
          <a:lstStyle/>
          <a:p>
            <a:pPr marL="342900" indent="-342900">
              <a:lnSpc>
                <a:spcPts val="2700"/>
              </a:lnSpc>
              <a:buSzPct val="100000"/>
              <a:buChar char="•"/>
            </a:pPr>
            <a:r>
              <a:rPr lang="en-US" sz="1650" kern="0" spc="-34" dirty="0">
                <a:solidFill>
                  <a:srgbClr val="2B2E3C"/>
                </a:solidFill>
                <a:latin typeface="Open Sans" pitchFamily="34" charset="0"/>
                <a:ea typeface="Open Sans" pitchFamily="34" charset="-122"/>
                <a:cs typeface="Open Sans" pitchFamily="34" charset="-120"/>
              </a:rPr>
              <a:t> Account Deactivation: Candidates can temporarily disable their profiles.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543" y="1056323"/>
            <a:ext cx="6995993" cy="646033"/>
          </a:xfrm>
          <a:prstGeom prst="rect">
            <a:avLst/>
          </a:prstGeom>
          <a:noFill/>
          <a:ln/>
        </p:spPr>
        <p:txBody>
          <a:bodyPr wrap="none" lIns="0" tIns="0" rIns="0" bIns="0" rtlCol="0" anchor="t"/>
          <a:lstStyle/>
          <a:p>
            <a:pPr marL="0" indent="0">
              <a:lnSpc>
                <a:spcPts val="5050"/>
              </a:lnSpc>
              <a:buNone/>
            </a:pPr>
            <a:r>
              <a:rPr lang="en-US" sz="4050" kern="0" spc="-122" dirty="0">
                <a:solidFill>
                  <a:srgbClr val="2C3F42"/>
                </a:solidFill>
                <a:latin typeface="Bitter Medium" pitchFamily="34" charset="0"/>
                <a:ea typeface="Bitter Medium" pitchFamily="34" charset="-122"/>
                <a:cs typeface="Bitter Medium" pitchFamily="34" charset="-120"/>
              </a:rPr>
              <a:t>Module 2: Course Management</a:t>
            </a:r>
            <a:endParaRPr lang="en-US" sz="4050" dirty="0"/>
          </a:p>
        </p:txBody>
      </p:sp>
      <p:sp>
        <p:nvSpPr>
          <p:cNvPr id="4" name="Shape 1"/>
          <p:cNvSpPr/>
          <p:nvPr/>
        </p:nvSpPr>
        <p:spPr>
          <a:xfrm>
            <a:off x="723543" y="2244923"/>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5" name="Text 2"/>
          <p:cNvSpPr/>
          <p:nvPr/>
        </p:nvSpPr>
        <p:spPr>
          <a:xfrm>
            <a:off x="896302" y="2322433"/>
            <a:ext cx="11942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6" name="Text 3"/>
          <p:cNvSpPr/>
          <p:nvPr/>
        </p:nvSpPr>
        <p:spPr>
          <a:xfrm>
            <a:off x="1395293" y="2244923"/>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Overview</a:t>
            </a:r>
            <a:endParaRPr lang="en-US" sz="2000" dirty="0"/>
          </a:p>
        </p:txBody>
      </p:sp>
      <p:sp>
        <p:nvSpPr>
          <p:cNvPr id="7" name="Text 4"/>
          <p:cNvSpPr/>
          <p:nvPr/>
        </p:nvSpPr>
        <p:spPr>
          <a:xfrm>
            <a:off x="1395293" y="2691765"/>
            <a:ext cx="7025164" cy="661273"/>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This module handles course creation, enrollment, and course lifecycle management.</a:t>
            </a:r>
            <a:endParaRPr lang="en-US" sz="1600" dirty="0"/>
          </a:p>
        </p:txBody>
      </p:sp>
      <p:sp>
        <p:nvSpPr>
          <p:cNvPr id="8" name="Shape 5"/>
          <p:cNvSpPr/>
          <p:nvPr/>
        </p:nvSpPr>
        <p:spPr>
          <a:xfrm>
            <a:off x="723543" y="3792260"/>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9" name="Text 6"/>
          <p:cNvSpPr/>
          <p:nvPr/>
        </p:nvSpPr>
        <p:spPr>
          <a:xfrm>
            <a:off x="875348" y="3869769"/>
            <a:ext cx="16133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0" name="Text 7"/>
          <p:cNvSpPr/>
          <p:nvPr/>
        </p:nvSpPr>
        <p:spPr>
          <a:xfrm>
            <a:off x="1395293" y="3792260"/>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Key Features</a:t>
            </a:r>
            <a:endParaRPr lang="en-US" sz="2000" dirty="0"/>
          </a:p>
        </p:txBody>
      </p:sp>
      <p:sp>
        <p:nvSpPr>
          <p:cNvPr id="11" name="Text 8"/>
          <p:cNvSpPr/>
          <p:nvPr/>
        </p:nvSpPr>
        <p:spPr>
          <a:xfrm>
            <a:off x="1395293" y="4239101"/>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Course Creation &amp; Modification: Admins can create, edit, and delete courses. </a:t>
            </a:r>
            <a:endParaRPr lang="en-US" sz="1600" dirty="0"/>
          </a:p>
        </p:txBody>
      </p:sp>
      <p:sp>
        <p:nvSpPr>
          <p:cNvPr id="12" name="Text 9"/>
          <p:cNvSpPr/>
          <p:nvPr/>
        </p:nvSpPr>
        <p:spPr>
          <a:xfrm>
            <a:off x="1395293" y="4972645"/>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View &amp; Filter Courses: Courses can be filtered by instructor, technology, and status.</a:t>
            </a:r>
            <a:endParaRPr lang="en-US" sz="1600" dirty="0"/>
          </a:p>
        </p:txBody>
      </p:sp>
      <p:sp>
        <p:nvSpPr>
          <p:cNvPr id="13" name="Text 10"/>
          <p:cNvSpPr/>
          <p:nvPr/>
        </p:nvSpPr>
        <p:spPr>
          <a:xfrm>
            <a:off x="1395293" y="5706189"/>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Enrollment: Candidates can enroll and see participant numbers.</a:t>
            </a:r>
            <a:endParaRPr lang="en-US" sz="1600" dirty="0"/>
          </a:p>
        </p:txBody>
      </p:sp>
      <p:sp>
        <p:nvSpPr>
          <p:cNvPr id="14" name="Text 11"/>
          <p:cNvSpPr/>
          <p:nvPr/>
        </p:nvSpPr>
        <p:spPr>
          <a:xfrm>
            <a:off x="1395293" y="6109097"/>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 Instructor Course Management: Instructors can view and manage assigned courses.</a:t>
            </a:r>
            <a:endParaRPr lang="en-US" sz="1600" dirty="0"/>
          </a:p>
        </p:txBody>
      </p:sp>
      <p:sp>
        <p:nvSpPr>
          <p:cNvPr id="15" name="Text 12"/>
          <p:cNvSpPr/>
          <p:nvPr/>
        </p:nvSpPr>
        <p:spPr>
          <a:xfrm>
            <a:off x="1395293" y="6842641"/>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 Ratings &amp; Certificates: Feedback collection before issuing certificates.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966" y="773073"/>
            <a:ext cx="7247930" cy="607219"/>
          </a:xfrm>
          <a:prstGeom prst="rect">
            <a:avLst/>
          </a:prstGeom>
          <a:noFill/>
          <a:ln/>
        </p:spPr>
        <p:txBody>
          <a:bodyPr wrap="none" lIns="0" tIns="0" rIns="0" bIns="0" rtlCol="0" anchor="t"/>
          <a:lstStyle/>
          <a:p>
            <a:pPr marL="0" indent="0">
              <a:lnSpc>
                <a:spcPts val="4750"/>
              </a:lnSpc>
              <a:buNone/>
            </a:pPr>
            <a:r>
              <a:rPr lang="en-US" sz="3800" kern="0" spc="-115" dirty="0">
                <a:solidFill>
                  <a:srgbClr val="2C3F42"/>
                </a:solidFill>
                <a:latin typeface="Bitter Medium" pitchFamily="34" charset="0"/>
                <a:ea typeface="Bitter Medium" pitchFamily="34" charset="-122"/>
                <a:cs typeface="Bitter Medium" pitchFamily="34" charset="-120"/>
              </a:rPr>
              <a:t>Module 3: Instructor Management</a:t>
            </a:r>
            <a:endParaRPr lang="en-US" sz="3800" dirty="0"/>
          </a:p>
        </p:txBody>
      </p:sp>
      <p:sp>
        <p:nvSpPr>
          <p:cNvPr id="4" name="Shape 1"/>
          <p:cNvSpPr/>
          <p:nvPr/>
        </p:nvSpPr>
        <p:spPr>
          <a:xfrm>
            <a:off x="679966" y="1890117"/>
            <a:ext cx="437078" cy="437078"/>
          </a:xfrm>
          <a:prstGeom prst="roundRect">
            <a:avLst>
              <a:gd name="adj" fmla="val 18671"/>
            </a:avLst>
          </a:prstGeom>
          <a:solidFill>
            <a:srgbClr val="FCE2CF"/>
          </a:solidFill>
          <a:ln w="7620">
            <a:solidFill>
              <a:srgbClr val="E2C8B5"/>
            </a:solidFill>
            <a:prstDash val="solid"/>
          </a:ln>
        </p:spPr>
        <p:txBody>
          <a:bodyPr/>
          <a:lstStyle/>
          <a:p>
            <a:endParaRPr lang="en-IN"/>
          </a:p>
        </p:txBody>
      </p:sp>
      <p:sp>
        <p:nvSpPr>
          <p:cNvPr id="5" name="Text 2"/>
          <p:cNvSpPr/>
          <p:nvPr/>
        </p:nvSpPr>
        <p:spPr>
          <a:xfrm>
            <a:off x="842367" y="1962864"/>
            <a:ext cx="112276" cy="291465"/>
          </a:xfrm>
          <a:prstGeom prst="rect">
            <a:avLst/>
          </a:prstGeom>
          <a:noFill/>
          <a:ln/>
        </p:spPr>
        <p:txBody>
          <a:bodyPr wrap="none" lIns="0" tIns="0" rIns="0" bIns="0" rtlCol="0" anchor="t"/>
          <a:lstStyle/>
          <a:p>
            <a:pPr marL="0" indent="0" algn="ctr">
              <a:lnSpc>
                <a:spcPts val="2250"/>
              </a:lnSpc>
              <a:buNone/>
            </a:pPr>
            <a:r>
              <a:rPr lang="en-US" sz="2250" kern="0" spc="-69" dirty="0">
                <a:solidFill>
                  <a:srgbClr val="2B2E3C"/>
                </a:solidFill>
                <a:latin typeface="Bitter Medium" pitchFamily="34" charset="0"/>
                <a:ea typeface="Bitter Medium" pitchFamily="34" charset="-122"/>
                <a:cs typeface="Bitter Medium" pitchFamily="34" charset="-120"/>
              </a:rPr>
              <a:t>1</a:t>
            </a:r>
            <a:endParaRPr lang="en-US" sz="2250" dirty="0"/>
          </a:p>
        </p:txBody>
      </p:sp>
      <p:sp>
        <p:nvSpPr>
          <p:cNvPr id="6" name="Text 3"/>
          <p:cNvSpPr/>
          <p:nvPr/>
        </p:nvSpPr>
        <p:spPr>
          <a:xfrm>
            <a:off x="1311235" y="1890117"/>
            <a:ext cx="2428637" cy="303609"/>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Overview</a:t>
            </a:r>
            <a:endParaRPr lang="en-US" sz="1900" dirty="0"/>
          </a:p>
        </p:txBody>
      </p:sp>
      <p:sp>
        <p:nvSpPr>
          <p:cNvPr id="7" name="Text 4"/>
          <p:cNvSpPr/>
          <p:nvPr/>
        </p:nvSpPr>
        <p:spPr>
          <a:xfrm>
            <a:off x="1311235" y="2310289"/>
            <a:ext cx="7152799" cy="932617"/>
          </a:xfrm>
          <a:prstGeom prst="rect">
            <a:avLst/>
          </a:prstGeom>
          <a:noFill/>
          <a:ln/>
        </p:spPr>
        <p:txBody>
          <a:bodyPr wrap="square" lIns="0" tIns="0" rIns="0" bIns="0" rtlCol="0" anchor="t"/>
          <a:lstStyle/>
          <a:p>
            <a:pPr marL="0" indent="0">
              <a:lnSpc>
                <a:spcPts val="2400"/>
              </a:lnSpc>
              <a:buNone/>
            </a:pPr>
            <a:r>
              <a:rPr lang="en-US" sz="1500" kern="0" spc="-31" dirty="0">
                <a:solidFill>
                  <a:srgbClr val="2B2E3C"/>
                </a:solidFill>
                <a:latin typeface="Open Sans" pitchFamily="34" charset="0"/>
                <a:ea typeface="Open Sans" pitchFamily="34" charset="-122"/>
                <a:cs typeface="Open Sans" pitchFamily="34" charset="-120"/>
              </a:rPr>
              <a:t>The Instructor Module in SkillHive streamlines course management and recruitment, allowing instructors to manage content while admins handle assignments.</a:t>
            </a:r>
            <a:endParaRPr lang="en-US" sz="1500" dirty="0"/>
          </a:p>
        </p:txBody>
      </p:sp>
      <p:sp>
        <p:nvSpPr>
          <p:cNvPr id="8" name="Shape 5"/>
          <p:cNvSpPr/>
          <p:nvPr/>
        </p:nvSpPr>
        <p:spPr>
          <a:xfrm>
            <a:off x="679966" y="3655576"/>
            <a:ext cx="437078" cy="437078"/>
          </a:xfrm>
          <a:prstGeom prst="roundRect">
            <a:avLst>
              <a:gd name="adj" fmla="val 18671"/>
            </a:avLst>
          </a:prstGeom>
          <a:solidFill>
            <a:srgbClr val="FCE2CF"/>
          </a:solidFill>
          <a:ln w="7620">
            <a:solidFill>
              <a:srgbClr val="E2C8B5"/>
            </a:solidFill>
            <a:prstDash val="solid"/>
          </a:ln>
        </p:spPr>
        <p:txBody>
          <a:bodyPr/>
          <a:lstStyle/>
          <a:p>
            <a:endParaRPr lang="en-IN"/>
          </a:p>
        </p:txBody>
      </p:sp>
      <p:sp>
        <p:nvSpPr>
          <p:cNvPr id="9" name="Text 6"/>
          <p:cNvSpPr/>
          <p:nvPr/>
        </p:nvSpPr>
        <p:spPr>
          <a:xfrm>
            <a:off x="822722" y="3728323"/>
            <a:ext cx="151567" cy="291465"/>
          </a:xfrm>
          <a:prstGeom prst="rect">
            <a:avLst/>
          </a:prstGeom>
          <a:noFill/>
          <a:ln/>
        </p:spPr>
        <p:txBody>
          <a:bodyPr wrap="none" lIns="0" tIns="0" rIns="0" bIns="0" rtlCol="0" anchor="t"/>
          <a:lstStyle/>
          <a:p>
            <a:pPr marL="0" indent="0" algn="ctr">
              <a:lnSpc>
                <a:spcPts val="2250"/>
              </a:lnSpc>
              <a:buNone/>
            </a:pPr>
            <a:r>
              <a:rPr lang="en-US" sz="2250" kern="0" spc="-69" dirty="0">
                <a:solidFill>
                  <a:srgbClr val="2B2E3C"/>
                </a:solidFill>
                <a:latin typeface="Bitter Medium" pitchFamily="34" charset="0"/>
                <a:ea typeface="Bitter Medium" pitchFamily="34" charset="-122"/>
                <a:cs typeface="Bitter Medium" pitchFamily="34" charset="-120"/>
              </a:rPr>
              <a:t>2</a:t>
            </a:r>
            <a:endParaRPr lang="en-US" sz="2250" dirty="0"/>
          </a:p>
        </p:txBody>
      </p:sp>
      <p:sp>
        <p:nvSpPr>
          <p:cNvPr id="10" name="Text 7"/>
          <p:cNvSpPr/>
          <p:nvPr/>
        </p:nvSpPr>
        <p:spPr>
          <a:xfrm>
            <a:off x="1311235" y="3655576"/>
            <a:ext cx="2428637" cy="303609"/>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Key Features</a:t>
            </a:r>
            <a:endParaRPr lang="en-US" sz="1900" dirty="0"/>
          </a:p>
        </p:txBody>
      </p:sp>
      <p:sp>
        <p:nvSpPr>
          <p:cNvPr id="11" name="Text 8"/>
          <p:cNvSpPr/>
          <p:nvPr/>
        </p:nvSpPr>
        <p:spPr>
          <a:xfrm>
            <a:off x="1311235" y="4075748"/>
            <a:ext cx="7152799" cy="621744"/>
          </a:xfrm>
          <a:prstGeom prst="rect">
            <a:avLst/>
          </a:prstGeom>
          <a:noFill/>
          <a:ln/>
        </p:spPr>
        <p:txBody>
          <a:bodyPr wrap="square" lIns="0" tIns="0" rIns="0" bIns="0" rtlCol="0" anchor="t"/>
          <a:lstStyle/>
          <a:p>
            <a:pPr marL="342900" indent="-342900">
              <a:lnSpc>
                <a:spcPts val="2400"/>
              </a:lnSpc>
              <a:buSzPct val="100000"/>
              <a:buChar char="•"/>
            </a:pPr>
            <a:r>
              <a:rPr lang="en-US" sz="1500" b="1" kern="0" spc="-31" dirty="0">
                <a:solidFill>
                  <a:srgbClr val="2B2E3C"/>
                </a:solidFill>
                <a:latin typeface="Open Sans" pitchFamily="34" charset="0"/>
                <a:ea typeface="Open Sans" pitchFamily="34" charset="-122"/>
                <a:cs typeface="Open Sans" pitchFamily="34" charset="-120"/>
              </a:rPr>
              <a:t>Course Management &amp; Dashboard</a:t>
            </a:r>
            <a:r>
              <a:rPr lang="en-US" sz="1500" kern="0" spc="-31" dirty="0">
                <a:solidFill>
                  <a:srgbClr val="2B2E3C"/>
                </a:solidFill>
                <a:latin typeface="Open Sans" pitchFamily="34" charset="0"/>
                <a:ea typeface="Open Sans" pitchFamily="34" charset="-122"/>
                <a:cs typeface="Open Sans" pitchFamily="34" charset="-120"/>
              </a:rPr>
              <a:t>: Instructors upload, edit, delete, download content, and manage courses through a dedicated dashboard.</a:t>
            </a:r>
            <a:endParaRPr lang="en-US" sz="1500" dirty="0"/>
          </a:p>
        </p:txBody>
      </p:sp>
      <p:sp>
        <p:nvSpPr>
          <p:cNvPr id="12" name="Text 9"/>
          <p:cNvSpPr/>
          <p:nvPr/>
        </p:nvSpPr>
        <p:spPr>
          <a:xfrm>
            <a:off x="1311235" y="4765477"/>
            <a:ext cx="7152799" cy="621744"/>
          </a:xfrm>
          <a:prstGeom prst="rect">
            <a:avLst/>
          </a:prstGeom>
          <a:noFill/>
          <a:ln/>
        </p:spPr>
        <p:txBody>
          <a:bodyPr wrap="square" lIns="0" tIns="0" rIns="0" bIns="0" rtlCol="0" anchor="t"/>
          <a:lstStyle/>
          <a:p>
            <a:pPr marL="342900" indent="-342900">
              <a:lnSpc>
                <a:spcPts val="2400"/>
              </a:lnSpc>
              <a:buSzPct val="100000"/>
              <a:buChar char="•"/>
            </a:pPr>
            <a:r>
              <a:rPr lang="en-US" sz="1500" b="1" kern="0" spc="-31" dirty="0">
                <a:solidFill>
                  <a:srgbClr val="2B2E3C"/>
                </a:solidFill>
                <a:latin typeface="Open Sans" pitchFamily="34" charset="0"/>
                <a:ea typeface="Open Sans" pitchFamily="34" charset="-122"/>
                <a:cs typeface="Open Sans" pitchFamily="34" charset="-120"/>
              </a:rPr>
              <a:t>Instructor Recruitment &amp; Selection</a:t>
            </a:r>
            <a:r>
              <a:rPr lang="en-US" sz="1500" kern="0" spc="-31" dirty="0">
                <a:solidFill>
                  <a:srgbClr val="2B2E3C"/>
                </a:solidFill>
                <a:latin typeface="Open Sans" pitchFamily="34" charset="0"/>
                <a:ea typeface="Open Sans" pitchFamily="34" charset="-122"/>
                <a:cs typeface="Open Sans" pitchFamily="34" charset="-120"/>
              </a:rPr>
              <a:t>: Applicants submit qualifications, and admins review resumes to select suitable instructors.</a:t>
            </a:r>
            <a:endParaRPr lang="en-US" sz="1500" dirty="0"/>
          </a:p>
        </p:txBody>
      </p:sp>
      <p:sp>
        <p:nvSpPr>
          <p:cNvPr id="13" name="Text 10"/>
          <p:cNvSpPr/>
          <p:nvPr/>
        </p:nvSpPr>
        <p:spPr>
          <a:xfrm>
            <a:off x="1311235" y="5455206"/>
            <a:ext cx="7152799" cy="621744"/>
          </a:xfrm>
          <a:prstGeom prst="rect">
            <a:avLst/>
          </a:prstGeom>
          <a:noFill/>
          <a:ln/>
        </p:spPr>
        <p:txBody>
          <a:bodyPr wrap="square" lIns="0" tIns="0" rIns="0" bIns="0" rtlCol="0" anchor="t"/>
          <a:lstStyle/>
          <a:p>
            <a:pPr marL="342900" indent="-342900">
              <a:lnSpc>
                <a:spcPts val="2400"/>
              </a:lnSpc>
              <a:buSzPct val="100000"/>
              <a:buChar char="•"/>
            </a:pPr>
            <a:r>
              <a:rPr lang="en-US" sz="1500" b="1" kern="0" spc="-31" dirty="0">
                <a:solidFill>
                  <a:srgbClr val="2B2E3C"/>
                </a:solidFill>
                <a:latin typeface="Open Sans" pitchFamily="34" charset="0"/>
                <a:ea typeface="Open Sans" pitchFamily="34" charset="-122"/>
                <a:cs typeface="Open Sans" pitchFamily="34" charset="-120"/>
              </a:rPr>
              <a:t>Instructor Listing &amp; Assignment</a:t>
            </a:r>
            <a:r>
              <a:rPr lang="en-US" sz="1500" kern="0" spc="-31" dirty="0">
                <a:solidFill>
                  <a:srgbClr val="2B2E3C"/>
                </a:solidFill>
                <a:latin typeface="Open Sans" pitchFamily="34" charset="0"/>
                <a:ea typeface="Open Sans" pitchFamily="34" charset="-122"/>
                <a:cs typeface="Open Sans" pitchFamily="34" charset="-120"/>
              </a:rPr>
              <a:t>: Admins filter, sort, search, delete instructors, and assign courses based on expertise.</a:t>
            </a:r>
            <a:endParaRPr lang="en-US" sz="1500" dirty="0"/>
          </a:p>
        </p:txBody>
      </p:sp>
      <p:sp>
        <p:nvSpPr>
          <p:cNvPr id="14" name="Text 11"/>
          <p:cNvSpPr/>
          <p:nvPr/>
        </p:nvSpPr>
        <p:spPr>
          <a:xfrm>
            <a:off x="1311235" y="6144935"/>
            <a:ext cx="7152799" cy="621744"/>
          </a:xfrm>
          <a:prstGeom prst="rect">
            <a:avLst/>
          </a:prstGeom>
          <a:noFill/>
          <a:ln/>
        </p:spPr>
        <p:txBody>
          <a:bodyPr wrap="square" lIns="0" tIns="0" rIns="0" bIns="0" rtlCol="0" anchor="t"/>
          <a:lstStyle/>
          <a:p>
            <a:pPr marL="342900" indent="-342900">
              <a:lnSpc>
                <a:spcPts val="2400"/>
              </a:lnSpc>
              <a:buSzPct val="100000"/>
              <a:buChar char="•"/>
            </a:pPr>
            <a:r>
              <a:rPr lang="en-US" sz="1500" b="1" kern="0" spc="-31" dirty="0">
                <a:solidFill>
                  <a:srgbClr val="2B2E3C"/>
                </a:solidFill>
                <a:latin typeface="Open Sans" pitchFamily="34" charset="0"/>
                <a:ea typeface="Open Sans" pitchFamily="34" charset="-122"/>
                <a:cs typeface="Open Sans" pitchFamily="34" charset="-120"/>
              </a:rPr>
              <a:t>Candidate Engagement</a:t>
            </a:r>
            <a:r>
              <a:rPr lang="en-US" sz="1500" kern="0" spc="-31" dirty="0">
                <a:solidFill>
                  <a:srgbClr val="2B2E3C"/>
                </a:solidFill>
                <a:latin typeface="Open Sans" pitchFamily="34" charset="0"/>
                <a:ea typeface="Open Sans" pitchFamily="34" charset="-122"/>
                <a:cs typeface="Open Sans" pitchFamily="34" charset="-120"/>
              </a:rPr>
              <a:t>: Candidates view instructor profiles and access relevant course details.</a:t>
            </a:r>
            <a:endParaRPr lang="en-US" sz="1500" dirty="0"/>
          </a:p>
        </p:txBody>
      </p:sp>
      <p:sp>
        <p:nvSpPr>
          <p:cNvPr id="15" name="Text 12"/>
          <p:cNvSpPr/>
          <p:nvPr/>
        </p:nvSpPr>
        <p:spPr>
          <a:xfrm>
            <a:off x="1311235" y="6834664"/>
            <a:ext cx="7152799" cy="621744"/>
          </a:xfrm>
          <a:prstGeom prst="rect">
            <a:avLst/>
          </a:prstGeom>
          <a:noFill/>
          <a:ln/>
        </p:spPr>
        <p:txBody>
          <a:bodyPr wrap="square" lIns="0" tIns="0" rIns="0" bIns="0" rtlCol="0" anchor="t"/>
          <a:lstStyle/>
          <a:p>
            <a:pPr marL="342900" indent="-342900">
              <a:lnSpc>
                <a:spcPts val="2400"/>
              </a:lnSpc>
              <a:buSzPct val="100000"/>
              <a:buChar char="•"/>
            </a:pPr>
            <a:r>
              <a:rPr lang="en-US" sz="1500" b="1" kern="0" spc="-31" dirty="0">
                <a:solidFill>
                  <a:srgbClr val="2B2E3C"/>
                </a:solidFill>
                <a:latin typeface="Open Sans" pitchFamily="34" charset="0"/>
                <a:ea typeface="Open Sans" pitchFamily="34" charset="-122"/>
                <a:cs typeface="Open Sans" pitchFamily="34" charset="-120"/>
              </a:rPr>
              <a:t>Instructor Course View</a:t>
            </a:r>
            <a:r>
              <a:rPr lang="en-US" sz="1500" kern="0" spc="-31" dirty="0">
                <a:solidFill>
                  <a:srgbClr val="2B2E3C"/>
                </a:solidFill>
                <a:latin typeface="Open Sans" pitchFamily="34" charset="0"/>
                <a:ea typeface="Open Sans" pitchFamily="34" charset="-122"/>
                <a:cs typeface="Open Sans" pitchFamily="34" charset="-120"/>
              </a:rPr>
              <a:t>: Instructors access and manage their assigned courses efficiently.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543" y="898565"/>
            <a:ext cx="7696914" cy="1292066"/>
          </a:xfrm>
          <a:prstGeom prst="rect">
            <a:avLst/>
          </a:prstGeom>
          <a:noFill/>
          <a:ln/>
        </p:spPr>
        <p:txBody>
          <a:bodyPr wrap="square" lIns="0" tIns="0" rIns="0" bIns="0" rtlCol="0" anchor="t"/>
          <a:lstStyle/>
          <a:p>
            <a:pPr marL="0" indent="0">
              <a:lnSpc>
                <a:spcPts val="5050"/>
              </a:lnSpc>
              <a:buNone/>
            </a:pPr>
            <a:r>
              <a:rPr lang="en-US" sz="4050" kern="0" spc="-122" dirty="0">
                <a:solidFill>
                  <a:srgbClr val="2C3F42"/>
                </a:solidFill>
                <a:latin typeface="Bitter Medium" pitchFamily="34" charset="0"/>
                <a:ea typeface="Bitter Medium" pitchFamily="34" charset="-122"/>
                <a:cs typeface="Bitter Medium" pitchFamily="34" charset="-120"/>
              </a:rPr>
              <a:t>Module 4: Candidate Management</a:t>
            </a:r>
            <a:endParaRPr lang="en-US" sz="4050" dirty="0"/>
          </a:p>
        </p:txBody>
      </p:sp>
      <p:sp>
        <p:nvSpPr>
          <p:cNvPr id="4" name="Shape 1"/>
          <p:cNvSpPr/>
          <p:nvPr/>
        </p:nvSpPr>
        <p:spPr>
          <a:xfrm>
            <a:off x="723543" y="2733199"/>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5" name="Text 2"/>
          <p:cNvSpPr/>
          <p:nvPr/>
        </p:nvSpPr>
        <p:spPr>
          <a:xfrm>
            <a:off x="896302" y="2810708"/>
            <a:ext cx="11942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6" name="Text 3"/>
          <p:cNvSpPr/>
          <p:nvPr/>
        </p:nvSpPr>
        <p:spPr>
          <a:xfrm>
            <a:off x="1395293" y="2733199"/>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Overview</a:t>
            </a:r>
            <a:endParaRPr lang="en-US" sz="2000" dirty="0"/>
          </a:p>
        </p:txBody>
      </p:sp>
      <p:sp>
        <p:nvSpPr>
          <p:cNvPr id="7" name="Text 4"/>
          <p:cNvSpPr/>
          <p:nvPr/>
        </p:nvSpPr>
        <p:spPr>
          <a:xfrm>
            <a:off x="1395293" y="3180040"/>
            <a:ext cx="7025164" cy="661273"/>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This module provides candidates with access to course content, progress tracking, and personal profile management.</a:t>
            </a:r>
            <a:endParaRPr lang="en-US" sz="1600" dirty="0"/>
          </a:p>
        </p:txBody>
      </p:sp>
      <p:sp>
        <p:nvSpPr>
          <p:cNvPr id="8" name="Shape 5"/>
          <p:cNvSpPr/>
          <p:nvPr/>
        </p:nvSpPr>
        <p:spPr>
          <a:xfrm>
            <a:off x="723543" y="4280535"/>
            <a:ext cx="465058" cy="465058"/>
          </a:xfrm>
          <a:prstGeom prst="roundRect">
            <a:avLst>
              <a:gd name="adj" fmla="val 18670"/>
            </a:avLst>
          </a:prstGeom>
          <a:solidFill>
            <a:srgbClr val="FCE2CF"/>
          </a:solidFill>
          <a:ln w="7620">
            <a:solidFill>
              <a:srgbClr val="E2C8B5"/>
            </a:solidFill>
            <a:prstDash val="solid"/>
          </a:ln>
        </p:spPr>
        <p:txBody>
          <a:bodyPr/>
          <a:lstStyle/>
          <a:p>
            <a:endParaRPr lang="en-IN"/>
          </a:p>
        </p:txBody>
      </p:sp>
      <p:sp>
        <p:nvSpPr>
          <p:cNvPr id="9" name="Text 6"/>
          <p:cNvSpPr/>
          <p:nvPr/>
        </p:nvSpPr>
        <p:spPr>
          <a:xfrm>
            <a:off x="875348" y="4358045"/>
            <a:ext cx="161330" cy="310039"/>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0" name="Text 7"/>
          <p:cNvSpPr/>
          <p:nvPr/>
        </p:nvSpPr>
        <p:spPr>
          <a:xfrm>
            <a:off x="1395293" y="4280535"/>
            <a:ext cx="2584013" cy="322898"/>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Key Features</a:t>
            </a:r>
            <a:endParaRPr lang="en-US" sz="2000" dirty="0"/>
          </a:p>
        </p:txBody>
      </p:sp>
      <p:sp>
        <p:nvSpPr>
          <p:cNvPr id="11" name="Text 8"/>
          <p:cNvSpPr/>
          <p:nvPr/>
        </p:nvSpPr>
        <p:spPr>
          <a:xfrm>
            <a:off x="1395293" y="4727377"/>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Dashboard Access: Candidates land on their dashboard after login.</a:t>
            </a:r>
            <a:endParaRPr lang="en-US" sz="1600" dirty="0"/>
          </a:p>
        </p:txBody>
      </p:sp>
      <p:sp>
        <p:nvSpPr>
          <p:cNvPr id="12" name="Text 9"/>
          <p:cNvSpPr/>
          <p:nvPr/>
        </p:nvSpPr>
        <p:spPr>
          <a:xfrm>
            <a:off x="1395293" y="5130284"/>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Profile Management: Edit personal details, change passwords, and upload profile photos.</a:t>
            </a:r>
            <a:endParaRPr lang="en-US" sz="1600" dirty="0"/>
          </a:p>
        </p:txBody>
      </p:sp>
      <p:sp>
        <p:nvSpPr>
          <p:cNvPr id="13" name="Text 10"/>
          <p:cNvSpPr/>
          <p:nvPr/>
        </p:nvSpPr>
        <p:spPr>
          <a:xfrm>
            <a:off x="1395293" y="5863828"/>
            <a:ext cx="7025164" cy="661273"/>
          </a:xfrm>
          <a:prstGeom prst="rect">
            <a:avLst/>
          </a:prstGeom>
          <a:noFill/>
          <a:ln/>
        </p:spPr>
        <p:txBody>
          <a:bodyPr wrap="squar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 Course Tracking &amp; Bookmarks: View enrolled courses, track progress, and bookmark courses.</a:t>
            </a:r>
            <a:endParaRPr lang="en-US" sz="1600" dirty="0"/>
          </a:p>
        </p:txBody>
      </p:sp>
      <p:sp>
        <p:nvSpPr>
          <p:cNvPr id="14" name="Text 11"/>
          <p:cNvSpPr/>
          <p:nvPr/>
        </p:nvSpPr>
        <p:spPr>
          <a:xfrm>
            <a:off x="1395293" y="6597372"/>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  Assessment Awareness: Notifications for upcoming assessments. </a:t>
            </a:r>
            <a:endParaRPr lang="en-US" sz="1600" dirty="0"/>
          </a:p>
        </p:txBody>
      </p:sp>
      <p:sp>
        <p:nvSpPr>
          <p:cNvPr id="15" name="Text 12"/>
          <p:cNvSpPr/>
          <p:nvPr/>
        </p:nvSpPr>
        <p:spPr>
          <a:xfrm>
            <a:off x="1395293" y="7000280"/>
            <a:ext cx="7025164" cy="330637"/>
          </a:xfrm>
          <a:prstGeom prst="rect">
            <a:avLst/>
          </a:prstGeom>
          <a:noFill/>
          <a:ln/>
        </p:spPr>
        <p:txBody>
          <a:bodyPr wrap="none" lIns="0" tIns="0" rIns="0" bIns="0" rtlCol="0" anchor="t"/>
          <a:lstStyle/>
          <a:p>
            <a:pPr marL="342900" indent="-342900">
              <a:lnSpc>
                <a:spcPts val="2600"/>
              </a:lnSpc>
              <a:buSzPct val="100000"/>
              <a:buChar char="•"/>
            </a:pPr>
            <a:r>
              <a:rPr lang="en-US" sz="1600" kern="0" spc="-33" dirty="0">
                <a:solidFill>
                  <a:srgbClr val="2B2E3C"/>
                </a:solidFill>
                <a:latin typeface="Open Sans" pitchFamily="34" charset="0"/>
                <a:ea typeface="Open Sans" pitchFamily="34" charset="-122"/>
                <a:cs typeface="Open Sans" pitchFamily="34" charset="-120"/>
              </a:rPr>
              <a:t>Feedback &amp; Ratings: Candidates can review and rate courses.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TotalTime>
  <Words>1098</Words>
  <Application>Microsoft Office PowerPoint</Application>
  <PresentationFormat>Custom</PresentationFormat>
  <Paragraphs>157</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Open Sans</vt:lpstr>
      <vt:lpstr>Arial</vt:lpstr>
      <vt:lpstr>Aptos Display</vt:lpstr>
      <vt:lpstr>Consolas</vt:lpstr>
      <vt:lpstr>Bitter Medium</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Sparsh Bhargava</cp:lastModifiedBy>
  <cp:revision>2</cp:revision>
  <dcterms:created xsi:type="dcterms:W3CDTF">2025-02-09T18:10:03Z</dcterms:created>
  <dcterms:modified xsi:type="dcterms:W3CDTF">2025-02-09T18:22:04Z</dcterms:modified>
</cp:coreProperties>
</file>